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C36B44-BAE4-4395-9E55-F335B0668A4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63332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36B44-BAE4-4395-9E55-F335B0668A4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74041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36B44-BAE4-4395-9E55-F335B0668A4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344555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36B44-BAE4-4395-9E55-F335B0668A4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388272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C36B44-BAE4-4395-9E55-F335B0668A4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294295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C36B44-BAE4-4395-9E55-F335B0668A43}"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404046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C36B44-BAE4-4395-9E55-F335B0668A43}"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227213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36B44-BAE4-4395-9E55-F335B0668A43}"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272303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36B44-BAE4-4395-9E55-F335B0668A43}"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216036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C36B44-BAE4-4395-9E55-F335B0668A43}"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93701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C36B44-BAE4-4395-9E55-F335B0668A43}"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509AF4-FACB-44B9-9265-052756B782B5}" type="slidenum">
              <a:rPr lang="en-US" smtClean="0"/>
              <a:t>‹#›</a:t>
            </a:fld>
            <a:endParaRPr lang="en-US"/>
          </a:p>
        </p:txBody>
      </p:sp>
    </p:spTree>
    <p:extLst>
      <p:ext uri="{BB962C8B-B14F-4D97-AF65-F5344CB8AC3E}">
        <p14:creationId xmlns:p14="http://schemas.microsoft.com/office/powerpoint/2010/main" val="3814524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36B44-BAE4-4395-9E55-F335B0668A43}"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09AF4-FACB-44B9-9265-052756B782B5}" type="slidenum">
              <a:rPr lang="en-US" smtClean="0"/>
              <a:t>‹#›</a:t>
            </a:fld>
            <a:endParaRPr lang="en-US"/>
          </a:p>
        </p:txBody>
      </p:sp>
    </p:spTree>
    <p:extLst>
      <p:ext uri="{BB962C8B-B14F-4D97-AF65-F5344CB8AC3E}">
        <p14:creationId xmlns:p14="http://schemas.microsoft.com/office/powerpoint/2010/main" val="108141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المحاضرة الرابعة  </a:t>
            </a:r>
            <a:endParaRPr lang="en-US" dirty="0"/>
          </a:p>
        </p:txBody>
      </p:sp>
      <p:sp>
        <p:nvSpPr>
          <p:cNvPr id="3" name="Subtitle 2"/>
          <p:cNvSpPr>
            <a:spLocks noGrp="1"/>
          </p:cNvSpPr>
          <p:nvPr>
            <p:ph type="subTitle" idx="1"/>
          </p:nvPr>
        </p:nvSpPr>
        <p:spPr/>
        <p:txBody>
          <a:bodyPr/>
          <a:lstStyle/>
          <a:p>
            <a:r>
              <a:rPr lang="ar-IQ" dirty="0" smtClean="0"/>
              <a:t>نباتات طبية و عطرية – دراسات عليا </a:t>
            </a:r>
          </a:p>
          <a:p>
            <a:r>
              <a:rPr lang="ar-IQ" dirty="0" smtClean="0"/>
              <a:t>ا.م.د رشا كاظم حمزة </a:t>
            </a:r>
            <a:endParaRPr lang="en-US" dirty="0"/>
          </a:p>
        </p:txBody>
      </p:sp>
    </p:spTree>
    <p:extLst>
      <p:ext uri="{BB962C8B-B14F-4D97-AF65-F5344CB8AC3E}">
        <p14:creationId xmlns:p14="http://schemas.microsoft.com/office/powerpoint/2010/main" val="15781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721300"/>
            <a:ext cx="10492509" cy="5719514"/>
          </a:xfrm>
          <a:prstGeom prst="rect">
            <a:avLst/>
          </a:prstGeom>
        </p:spPr>
        <p:txBody>
          <a:bodyPr wrap="square">
            <a:spAutoFit/>
          </a:bodyPr>
          <a:lstStyle/>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ثانياً : العوامل الصناعية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 Artificial Factors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المقصود بالعوامل الصناعية هي العوامل التي يتحكم فيها الانسان وليست عوامل طبيعية فرضها المناخ وجيولوجية المنطقة على النبات وكن العوامل الصناعية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lt"/>
              <a:buAutoNum type="arabicParenBoth"/>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عوامل زراعية :-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 Agriculture Factors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وتشمل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cs"/>
              <a:buAutoNum type="arabic1Minus"/>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الري :-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Irrigation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يعتبر من الدعامات الاساسية في انتاج النباتات الطبية والتحكم في كمية الماء وتوقيت اعطائها للنبات عامل مهم جداً في تكوين المكونات الفعالة في النباتات الطبية ، فزيادة مياه الري او قلتها وخصوصاً عند فترة الاثمار او الازهار تغير من تركيب المكونات الفعالة ومن كميتها في نفس الوقت.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359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5" y="914733"/>
            <a:ext cx="10049163" cy="5591274"/>
          </a:xfrm>
          <a:prstGeom prst="rect">
            <a:avLst/>
          </a:prstGeom>
        </p:spPr>
        <p:txBody>
          <a:bodyPr wrap="square">
            <a:spAutoFit/>
          </a:bodyPr>
          <a:lstStyle/>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وهناك علاقة بين نوع التربة ومدى احتفاظها بالماء وعملية الري في صيد الزنجبيل وحشيشة الدينار تحب الماء اكثر او بكثرة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cs"/>
              <a:buAutoNum type="arabic1Minus"/>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التسميد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Fertilization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التسميد هو التحكم في محتويات التربة من عناصر لازمة لنمو النبات لتكوين مكونات الفعالة . الاسمدة تضاف الى تربة لغرضيين اساسييين هما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1-اما لتحسين خواص التربة كزيادة قدرتها على الاحتفاظ بالماء مثل اضافة السماد الحيواني الى الترب الرملية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2-او لتزويد التربة بالعناصر اللازمة لنمو النبات وتكوين مركبات الطبية كما يحدث عند اضافة السماد الكيمياوي .العناصر الاساسية لنم  النباتات هي 16 عنصر اهمها </a:t>
            </a:r>
            <a:r>
              <a:rPr lang="en-US" sz="2400" dirty="0" err="1" smtClean="0">
                <a:effectLst/>
                <a:latin typeface="Times New Roman" panose="02020603050405020304" pitchFamily="18" charset="0"/>
                <a:ea typeface="Calibri" panose="020F0502020204030204" pitchFamily="34" charset="0"/>
                <a:cs typeface="Arial" panose="020B0604020202020204" pitchFamily="34" charset="0"/>
              </a:rPr>
              <a:t>N,P,K,Ca</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وغيرها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363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2036" y="1224583"/>
            <a:ext cx="9956800" cy="4965462"/>
          </a:xfrm>
          <a:prstGeom prst="rect">
            <a:avLst/>
          </a:prstGeom>
        </p:spPr>
        <p:txBody>
          <a:bodyPr wrap="square">
            <a:spAutoFit/>
          </a:bodyPr>
          <a:lstStyle/>
          <a:p>
            <a:pPr marL="228600" marR="0" algn="r"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-2-طرق الزراعة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Methods of Cultivation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تختلف النباتات في طرق تكاثرها وزراعتها وان كانت البذور هي وحدة التكاثر الطبيعية في النبات الا ان هناك طرق عديدة اخرى مثل العقل (الجذرية والساقية ) – تفصيص النباتات القديمة – الترقيد – التطعيم وحتى الزراعة بالبذور تختلف باختلاف حجم البذور وطبيعتها وحساسيها لعوامل الانبات فقد تزرع مباشرة في الارض المستديمة او قد تزرع في المشتل حيث تحتاج الى عناية خاصة كالتدفئة والتحكم في كمية الضوء كذلك في عملية الري والتسميد الى ان تصل البادرة الى الحجم المناسب للمشتل فتدخل الى الارض المستديمة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smtClean="0">
                <a:effectLst/>
                <a:ea typeface="Calibri" panose="020F0502020204030204" pitchFamily="34" charset="0"/>
                <a:cs typeface="Times New Roman" panose="02020603050405020304" pitchFamily="18" charset="0"/>
              </a:rPr>
              <a:t>وقد تعامل البذور ذات القشرة السميكة معاملة خاصة بواسطة الاحماض او النقع بالماء الساخن او البارد لمدد مختلفة قبل زراعتها وغير مكلفة من الناحية الاقتصادية الا انه يجب </a:t>
            </a:r>
            <a:endParaRPr lang="en-US" sz="2400" dirty="0"/>
          </a:p>
        </p:txBody>
      </p:sp>
    </p:spTree>
    <p:extLst>
      <p:ext uri="{BB962C8B-B14F-4D97-AF65-F5344CB8AC3E}">
        <p14:creationId xmlns:p14="http://schemas.microsoft.com/office/powerpoint/2010/main" val="145088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383" y="477131"/>
            <a:ext cx="10492508" cy="6342570"/>
          </a:xfrm>
          <a:prstGeom prst="rect">
            <a:avLst/>
          </a:prstGeom>
        </p:spPr>
        <p:txBody>
          <a:bodyPr wrap="square">
            <a:spAutoFit/>
          </a:bodyPr>
          <a:lstStyle/>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التأكد من نقاوة البذور وخلوها من بذور الحشائش والنباتات القريبة وان تكون مطابقة للنوع والصنف كما يجب تقدير نسبة انباتها قبل الزراعة من اجل الحصول على محصول جيد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كما تتكاثر النباتات الطبية تكاثراً خضرياً بالفسائل والتفصيص او العقل او اجزاء النبات المختلفة لها مميزاتها ايضاً فهي اكثر تماسكاً من البذرة في الحصول على سلالة مماثلة تماماً للأم كما انها تعطي نباتات قوية وبالتالي فأنها تعطي محصول جيد . من اهم النباتات التي تتكاثر خضرياً هي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-العرقسوس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Glycyrrhiza</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glabra</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والياسمين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Plumeria</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alba</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والصبير</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Cactaceae</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تتكاثر بالعقل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-النعناع</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Mentha</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وحشيشة الليمون</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Cymbopogon</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citratus</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ar-IQ" sz="2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تتكاثر يتقصيص النباتات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-البصل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Allium </a:t>
            </a:r>
            <a:r>
              <a:rPr lang="en-US" sz="2400" i="1" dirty="0" err="1" smtClean="0">
                <a:effectLst/>
                <a:latin typeface="Calibri" panose="020F0502020204030204" pitchFamily="34" charset="0"/>
                <a:ea typeface="Calibri" panose="020F0502020204030204" pitchFamily="34" charset="0"/>
                <a:cs typeface="Times New Roman" panose="02020603050405020304" pitchFamily="18" charset="0"/>
              </a:rPr>
              <a:t>cepa</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واللحلاح</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 Naked ladies </a:t>
            </a:r>
            <a:r>
              <a:rPr lang="ar-IQ" sz="2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تتكاثر بالابصال</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-الرواند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Rhubarb</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يتكاثر بالفسائل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تزرع النباتات سواء بالبذور او الشتل او باجزاء النبات بطرق مختلفة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747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5927" y="1684738"/>
            <a:ext cx="10437091" cy="3801041"/>
          </a:xfrm>
          <a:prstGeom prst="rect">
            <a:avLst/>
          </a:prstGeom>
        </p:spPr>
        <p:txBody>
          <a:bodyPr wrap="square">
            <a:spAutoFit/>
          </a:bodyPr>
          <a:lstStyle/>
          <a:p>
            <a:pPr marL="228600" marR="0" algn="justLow" rtl="1">
              <a:lnSpc>
                <a:spcPct val="150000"/>
              </a:lnSpc>
              <a:spcBef>
                <a:spcPts val="0"/>
              </a:spcBef>
              <a:spcAft>
                <a:spcPts val="10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1-</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-الزراعة في خطوط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وهي تتبع في زراعة النباتات التي لاتحتاج لمادة الى كثرة مياه الري حول جذورها فتزرع الى اعلى الخط ويجري الماء في باطن الجو بحيث تسمح للشعيرات الجذرية بامتصاص الماء دون ان تكون مغمورة به.</a:t>
            </a:r>
          </a:p>
          <a:p>
            <a:pPr marL="228600" marR="0" algn="justLow" rtl="1">
              <a:lnSpc>
                <a:spcPct val="150000"/>
              </a:lnSpc>
              <a:spcBef>
                <a:spcPts val="0"/>
              </a:spcBef>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en-US" sz="2400" b="1" dirty="0" smtClean="0">
                <a:effectLst/>
                <a:latin typeface="Calibri" panose="020F0502020204030204" pitchFamily="34" charset="0"/>
                <a:ea typeface="Calibri" panose="020F0502020204030204" pitchFamily="34" charset="0"/>
                <a:cs typeface="Times New Roman" panose="02020603050405020304" pitchFamily="18" charset="0"/>
              </a:rPr>
              <a:t>2-</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الزراعة في الاحواض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وهذه تتبع في زراعة النباتات التي تحتاج الى التحكم في الري خصوصاً النباتات المحبة للماء وكذلك النباتات التي تكون بذورها رهيفة وصغيرة الحجم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006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094" y="1555537"/>
            <a:ext cx="10515600" cy="4295856"/>
          </a:xfrm>
          <a:prstGeom prst="rect">
            <a:avLst/>
          </a:prstGeom>
        </p:spPr>
        <p:txBody>
          <a:bodyPr wrap="square">
            <a:spAutoFit/>
          </a:bodyPr>
          <a:lstStyle/>
          <a:p>
            <a:pPr marL="228600" marR="0" algn="just"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د- طرق وميعاد جمع المحصول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Methods and time of harvesting</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
            </a:r>
            <a:b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b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لا تتوزع المكونات الفعالة في النباتات الطبية بصورة متساوية في جميع اجزاءه بل توجد في مركزه في اعضاء معينة دون غيرها مثل الجذور او الاوراق او الثمار .....الخ فعملية جمع النباتات هي من اهم مراحل الانتاج فالمكونات الفعالة التي هي اساس زراعة النباتات الطبية تختلف في كميتها باختلاف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1-مراحل نمو النبات  2-وقت الجمع اثناء النهار 3- اوقات الجمع من فصول السنة المختلفة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لذلك يجب عند جمع المحصول اختبار الوقت المناسب بحيث تكون كمية المواد الفعالة فيه اكبر ما يمكن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4080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7747" y="1790574"/>
            <a:ext cx="10562253" cy="3672800"/>
          </a:xfrm>
          <a:prstGeom prst="rect">
            <a:avLst/>
          </a:prstGeom>
        </p:spPr>
        <p:txBody>
          <a:bodyPr wrap="square">
            <a:spAutoFit/>
          </a:bodyPr>
          <a:lstStyle/>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لذلك يجب عند جمع المحصول اختبار الوقت المناسب بحيث تكون كمية المواد الفعالة فيه اكبر ما يمكن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مثلاً كمية الجليكوسيدات في النبات الحديجلك لس تكون عالية في الماء وقليلة في الانهار فلذلك يجب ان تجمع اوراق هذا النبات في الماء وعلى عكس ذلك وجد ان قلويدات نبات الداتوره تكون كميتها في الصباح الباكر وقبل ظهور الشمس ضعف كميتها بعد الظهر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اما النباتات العطرية التي تحتوي على زيوت طيارة مثل الياسمين والبابونج والورد فتجمع في الصباح الباكر قبل ان تفقد جزء من زيوتها الطيارة نتيجة لحرارة الجو وخصوصاً في الصيف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1410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837" y="684079"/>
            <a:ext cx="11299371" cy="6383607"/>
          </a:xfrm>
          <a:prstGeom prst="rect">
            <a:avLst/>
          </a:prstGeom>
        </p:spPr>
        <p:txBody>
          <a:bodyPr wrap="square">
            <a:spAutoFit/>
          </a:bodyPr>
          <a:lstStyle/>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كما ان نوعية المواد الفعالة هي التي تحدد وقت جمع المحصول وليس كميتها فقط حيث تنخفض المادة الفعالة كلياً في اوقات معينة من السنة فمثلاً مادة الكدلشسين الموجودة في كرومات نبات اللحلاح  تنخفض تماماً اذا جمعت في الخريف فلذالك ان هذه النباتات التي اذا جمعت في الخريف فستخدم كغذاء مثل البطاطا اما لاغراض طبية فتجمع في الربيع او اوائل الصيف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اما بالنسبة لعمر النبات فان كمية المواد الفعالة او نوعيتها او تكوينها في النبات تتأثر جميعها بمراحل النمو وعمر النبات فمثلاً نبات البلادونا تحتوي اوراقه وجذوره وجميع اجزاءه على قلويد الهايوسين </a:t>
            </a:r>
            <a:r>
              <a:rPr lang="en-US" sz="2400" dirty="0" err="1">
                <a:latin typeface="Times New Roman" panose="02020603050405020304" pitchFamily="18" charset="0"/>
                <a:ea typeface="Calibri" panose="020F0502020204030204" pitchFamily="34" charset="0"/>
                <a:cs typeface="Arial" panose="020B0604020202020204" pitchFamily="34" charset="0"/>
              </a:rPr>
              <a:t>Hyoscin</a:t>
            </a:r>
            <a:r>
              <a:rPr lang="ar-IQ" sz="2400" dirty="0">
                <a:latin typeface="Calibri" panose="020F0502020204030204" pitchFamily="34" charset="0"/>
                <a:ea typeface="Calibri" panose="020F0502020204030204" pitchFamily="34" charset="0"/>
                <a:cs typeface="Times New Roman" panose="02020603050405020304" pitchFamily="18" charset="0"/>
              </a:rPr>
              <a:t> في جمع اطوار نموه الا في طور الاثمار اذ تكون الاوراق خالية تماماً.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اما بالنسبة لعمر النبات فقد وجد ان كمية المواد الفعالة تختلف باختلاف عمر النبات ايضاً عادة تزيد هذه الكمية بتقدم عمر النبات ثم تأخذ بالنقصان تدريجياً بعد عدد من السنين . فمثلاً نبات عرقسوس لا تجمع جذوره قبل مرور 2-3 سنوات على زراعته .والرواند يكون مفعولها الطبي قوياً عندما تجمع وعمر النبات 6 سنوات .في حين يزداد عصير الصبير الالوي في العام الثاني اكثر من العام الاول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0763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547" y="976867"/>
            <a:ext cx="11084767" cy="5078313"/>
          </a:xfrm>
          <a:prstGeom prst="rect">
            <a:avLst/>
          </a:prstGeom>
        </p:spPr>
        <p:txBody>
          <a:bodyPr wrap="square">
            <a:spAutoFit/>
          </a:bodyPr>
          <a:lstStyle/>
          <a:p>
            <a:pPr marL="457200" marR="0" algn="justLow"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*هناك قواعد عامة توضح الوقت المناسب لجمع النباتات الحطية وهذه القواعد ترتبط اساساً بالجزء النباتي الذي يحتوي على المكونات الفعالة والذي يعتبر المصدر الرئيسي .وعليه فأن انسب وقت لجمع النباتات الطبية هو كما يلي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0"/>
              </a:spcAft>
            </a:pPr>
            <a:r>
              <a:rPr lang="ar-IQ" sz="2400" b="1" dirty="0">
                <a:latin typeface="Calibri" panose="020F0502020204030204" pitchFamily="34" charset="0"/>
                <a:ea typeface="Calibri" panose="020F0502020204030204" pitchFamily="34" charset="0"/>
                <a:cs typeface="Times New Roman" panose="02020603050405020304" pitchFamily="18" charset="0"/>
              </a:rPr>
              <a:t>1-الاوراق والقمم النامية     </a:t>
            </a:r>
            <a:r>
              <a:rPr lang="en-US" sz="2400" b="1" dirty="0">
                <a:latin typeface="Times New Roman" panose="02020603050405020304" pitchFamily="18" charset="0"/>
                <a:ea typeface="Calibri" panose="020F0502020204030204" pitchFamily="34" charset="0"/>
                <a:cs typeface="Arial" panose="020B0604020202020204" pitchFamily="34" charset="0"/>
              </a:rPr>
              <a:t>Leaves and shoot Lips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تجمع في   الوقت الذي تكون فيه كمنبه جداً بالمكونات الفعالة وهذا الوقت هو الوقت الذي تكون فيه عملية البناء الضوئي اكثر نشاطاً هو فصل الربيع حيث يتجه النبات فيه الى تكوين مجموع خضري كبير . حيث تعد الفترة التي تسبق تكوين الازهار هي الفترة التي تكون فيها الاوراق غنية بالمكونات الفعالة وهي انسب وافضل مرحلة تجمع فيها الاوراق – مثل اوراق الداتوره والسكران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3215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159" y="1409478"/>
            <a:ext cx="11028784" cy="6186309"/>
          </a:xfrm>
          <a:prstGeom prst="rect">
            <a:avLst/>
          </a:prstGeom>
        </p:spPr>
        <p:txBody>
          <a:bodyPr wrap="square">
            <a:spAutoFit/>
          </a:bodyPr>
          <a:lstStyle/>
          <a:p>
            <a:pPr marL="457200" marR="0" algn="justLow" rtl="1">
              <a:lnSpc>
                <a:spcPct val="150000"/>
              </a:lnSpc>
              <a:spcBef>
                <a:spcPts val="0"/>
              </a:spcBef>
              <a:spcAft>
                <a:spcPts val="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2</a:t>
            </a:r>
            <a:r>
              <a:rPr lang="ar-IQ" sz="2400" b="1" dirty="0" smtClean="0">
                <a:latin typeface="Calibri" panose="020F0502020204030204" pitchFamily="34" charset="0"/>
                <a:ea typeface="Calibri" panose="020F0502020204030204" pitchFamily="34" charset="0"/>
                <a:cs typeface="Times New Roman" panose="02020603050405020304" pitchFamily="18" charset="0"/>
              </a:rPr>
              <a:t>-الأزهار </a:t>
            </a:r>
            <a:r>
              <a:rPr lang="en-US" sz="2400" b="1" dirty="0">
                <a:latin typeface="Times New Roman" panose="02020603050405020304" pitchFamily="18" charset="0"/>
                <a:ea typeface="Calibri" panose="020F0502020204030204" pitchFamily="34" charset="0"/>
                <a:cs typeface="Arial" panose="020B0604020202020204" pitchFamily="34" charset="0"/>
              </a:rPr>
              <a:t>Flowers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فترة جمعها قصيرة مقارنة بباقي اجزاء النبات وهذه تجتاج الى دقة وعناية في اختيار الوقت المناسب لجمعها . حيث المكونات الفعالة في الأزهار او النورات الزهرية تتغير كميتها بسرعة بتغير مراحل نموها منذ بدء تكوين البرعم الزهري ثم قبل وبعد تفتح الزهرة بل حتى خلال درجات تفتحها . وعموماً تجمع الأزهار قبل او مجرد تكوين حبوب اللقاح فيها مثل البابونج والياسمين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0"/>
              </a:spcAft>
            </a:pPr>
            <a:r>
              <a:rPr lang="ar-IQ" sz="2400" b="1" dirty="0">
                <a:latin typeface="Calibri" panose="020F0502020204030204" pitchFamily="34" charset="0"/>
                <a:ea typeface="Calibri" panose="020F0502020204030204" pitchFamily="34" charset="0"/>
                <a:cs typeface="Times New Roman" panose="02020603050405020304" pitchFamily="18" charset="0"/>
              </a:rPr>
              <a:t>3-الثمار   </a:t>
            </a:r>
            <a:r>
              <a:rPr lang="en-US" sz="2400" b="1" dirty="0">
                <a:latin typeface="Times New Roman" panose="02020603050405020304" pitchFamily="18" charset="0"/>
                <a:ea typeface="Calibri" panose="020F0502020204030204" pitchFamily="34" charset="0"/>
                <a:cs typeface="Arial" panose="020B0604020202020204" pitchFamily="34" charset="0"/>
              </a:rPr>
              <a:t>Fruits</a:t>
            </a:r>
            <a:r>
              <a:rPr lang="ar-IQ" sz="2400" b="1"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تجمع عادة عند اكتمال نموها وتمام نضجها ولكن قبل تفتحها وانتشار بذورها او سقوطها من النبات حيث تكون في هذه الفترة غنية بمكوناتها الفعالة مثل الينسون والكراوية والحلبة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بعض الثمار لاتجمع بذورها ولكن تجمع مكوناتها الفعالة قبل تمام نضجها كما في نبات الخشخاش الذي تجمع من ثماره بها من افرازات لبنية للحصول على مادة الافيون وكذلك الباباظ الذي تجمع من ثماره مادة البابين المعروفة باسم البسين النباتي </a:t>
            </a:r>
            <a:r>
              <a:rPr lang="en-US" sz="2400" dirty="0">
                <a:latin typeface="Times New Roman" panose="02020603050405020304" pitchFamily="18" charset="0"/>
                <a:ea typeface="Calibri" panose="020F0502020204030204" pitchFamily="34" charset="0"/>
                <a:cs typeface="Arial" panose="020B0604020202020204" pitchFamily="34" charset="0"/>
              </a:rPr>
              <a:t>Plant pepsin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808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163" y="835906"/>
            <a:ext cx="10206181" cy="5463034"/>
          </a:xfrm>
          <a:prstGeom prst="rect">
            <a:avLst/>
          </a:prstGeom>
        </p:spPr>
        <p:txBody>
          <a:bodyPr wrap="square">
            <a:spAutoFit/>
          </a:bodyPr>
          <a:lstStyle/>
          <a:p>
            <a:pPr marL="228600" marR="0" algn="justLow" rtl="1">
              <a:lnSpc>
                <a:spcPct val="150000"/>
              </a:lnSpc>
              <a:spcBef>
                <a:spcPts val="0"/>
              </a:spcBef>
              <a:spcAft>
                <a:spcPts val="1000"/>
              </a:spcAft>
            </a:pPr>
            <a:r>
              <a:rPr lang="ar-IQ" sz="24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العوامل التي تؤثر في انتاج النباتات الطبية :-</a:t>
            </a:r>
            <a:endParaRPr lang="en-US" dirty="0">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يعتبر الوسط الذي ينمو فيه النبات الطبي وسطاً حيوياً ومصيرياً له سواء من ناحية النمو او من ناحية الاثمار الذي ينمو فيه النبات : التربة وما تحتويها والجو المحيط بالنبات وما به من ضوء وحرارة وخلافه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smtClean="0">
                <a:effectLst/>
                <a:ea typeface="Calibri" panose="020F0502020204030204" pitchFamily="34" charset="0"/>
                <a:cs typeface="Times New Roman" panose="02020603050405020304" pitchFamily="18" charset="0"/>
              </a:rPr>
              <a:t>وقد اكتشف الانسان منذ القدم حاجة النباتات المختلفة المتفاوتة الى هذه العوامل الطبيعية بعضها او كلها . ثم عرف كيف يوفر الظرف الادنى لنمو النبات كاملاً اذ لم توفر له الطبيعة هذه الظروف  . </a:t>
            </a: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وب</a:t>
            </a:r>
            <a:r>
              <a:rPr lang="ar-IQ" sz="2400" dirty="0">
                <a:latin typeface="Calibri" panose="020F0502020204030204" pitchFamily="34" charset="0"/>
                <a:ea typeface="Calibri" panose="020F0502020204030204" pitchFamily="34" charset="0"/>
                <a:cs typeface="Times New Roman" panose="02020603050405020304" pitchFamily="18" charset="0"/>
              </a:rPr>
              <a:t>م</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عرفة العوامل والظروف الملائمة لنمو كل نبات طبي على حدة يجب ان نأخذ فكرة عامة عن العوامل الطبيعية والصناعية التي تؤثر في انتاج النباتات الطبية (مدى تأثيرها على هذه النباتات على وجه العموم ) وهذه العوامل هي :-</a:t>
            </a:r>
            <a:endParaRPr lang="en-US" dirty="0">
              <a:latin typeface="Calibri" panose="020F0502020204030204" pitchFamily="34" charset="0"/>
              <a:ea typeface="Calibri" panose="020F0502020204030204" pitchFamily="34" charset="0"/>
              <a:cs typeface="Arial" panose="020B0604020202020204" pitchFamily="34" charset="0"/>
            </a:endParaRPr>
          </a:p>
          <a:p>
            <a:pPr algn="r"/>
            <a:endParaRPr lang="en-US" sz="2400" dirty="0"/>
          </a:p>
        </p:txBody>
      </p:sp>
    </p:spTree>
    <p:extLst>
      <p:ext uri="{BB962C8B-B14F-4D97-AF65-F5344CB8AC3E}">
        <p14:creationId xmlns:p14="http://schemas.microsoft.com/office/powerpoint/2010/main" val="3705839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2473" y="763456"/>
            <a:ext cx="10692882" cy="5206554"/>
          </a:xfrm>
          <a:prstGeom prst="rect">
            <a:avLst/>
          </a:prstGeom>
        </p:spPr>
        <p:txBody>
          <a:bodyPr wrap="square">
            <a:spAutoFit/>
          </a:bodyPr>
          <a:lstStyle/>
          <a:p>
            <a:pPr marL="457200" marR="0" algn="r" rtl="1">
              <a:lnSpc>
                <a:spcPct val="150000"/>
              </a:lnSpc>
              <a:spcBef>
                <a:spcPts val="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4</a:t>
            </a:r>
            <a:r>
              <a:rPr lang="ar-IQ" sz="2400" dirty="0" smtClean="0">
                <a:latin typeface="Calibri" panose="020F0502020204030204" pitchFamily="34" charset="0"/>
                <a:ea typeface="Calibri" panose="020F0502020204030204" pitchFamily="34" charset="0"/>
                <a:cs typeface="Times New Roman" panose="02020603050405020304" pitchFamily="18" charset="0"/>
              </a:rPr>
              <a:t>-البذور   </a:t>
            </a:r>
            <a:r>
              <a:rPr lang="en-US" sz="2400" dirty="0">
                <a:latin typeface="Times New Roman" panose="02020603050405020304" pitchFamily="18" charset="0"/>
                <a:ea typeface="Calibri" panose="020F0502020204030204" pitchFamily="34" charset="0"/>
                <a:cs typeface="Arial" panose="020B0604020202020204" pitchFamily="34" charset="0"/>
              </a:rPr>
              <a:t>Seeds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تجمع عادة بعد تمام نضجها وقبل تفتح الثمار وسقوط البذور على الارض مثل نبات الخردل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50000"/>
              </a:lnSpc>
              <a:spcBef>
                <a:spcPts val="0"/>
              </a:spcBef>
              <a:spcAft>
                <a:spcPts val="0"/>
              </a:spcAft>
            </a:pPr>
            <a:r>
              <a:rPr lang="ar-IQ" sz="2400" b="1" dirty="0">
                <a:latin typeface="Calibri" panose="020F0502020204030204" pitchFamily="34" charset="0"/>
                <a:ea typeface="Calibri" panose="020F0502020204030204" pitchFamily="34" charset="0"/>
                <a:cs typeface="Times New Roman" panose="02020603050405020304" pitchFamily="18" charset="0"/>
              </a:rPr>
              <a:t>5-القلف </a:t>
            </a:r>
            <a:r>
              <a:rPr lang="en-US" sz="2400" b="1" dirty="0">
                <a:latin typeface="Times New Roman" panose="02020603050405020304" pitchFamily="18" charset="0"/>
                <a:ea typeface="Calibri" panose="020F0502020204030204" pitchFamily="34" charset="0"/>
                <a:cs typeface="Arial" panose="020B0604020202020204" pitchFamily="34" charset="0"/>
              </a:rPr>
              <a:t>Barks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r" rtl="1">
              <a:lnSpc>
                <a:spcPct val="150000"/>
              </a:lnSpc>
              <a:spcBef>
                <a:spcPts val="0"/>
              </a:spcBef>
              <a:spcAft>
                <a:spcPts val="0"/>
              </a:spcAft>
            </a:pPr>
            <a:r>
              <a:rPr lang="ar-IQ" sz="2400" dirty="0">
                <a:latin typeface="Calibri" panose="020F0502020204030204" pitchFamily="34" charset="0"/>
                <a:ea typeface="Calibri" panose="020F0502020204030204" pitchFamily="34" charset="0"/>
                <a:cs typeface="Times New Roman" panose="02020603050405020304" pitchFamily="18" charset="0"/>
              </a:rPr>
              <a:t>يجمع عادة في فصل الربيع الوقت الذي تجري فيه العصارة في المية اللحاء نتيجة نشاط النمو الخضري وهذا يسهل عملية ازالة القلف في هذه الفترة .ويفضل ان تكون عملية الجمع عندما يكون الجو رطب يساعد ايضاً على انفصال طبقة القلف عن الخشب بسهولة – مثل الدارسين (القرقة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الجذور والرايزومات    </a:t>
            </a:r>
            <a:r>
              <a:rPr lang="en-US" sz="2400" b="1" dirty="0">
                <a:latin typeface="Times New Roman" panose="02020603050405020304" pitchFamily="18" charset="0"/>
                <a:ea typeface="Calibri" panose="020F0502020204030204" pitchFamily="34" charset="0"/>
                <a:cs typeface="Arial" panose="020B0604020202020204" pitchFamily="34" charset="0"/>
              </a:rPr>
              <a:t>Roots and Rhizomes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a:r>
              <a:rPr lang="ar-IQ" sz="2400" dirty="0">
                <a:ea typeface="Calibri" panose="020F0502020204030204" pitchFamily="34" charset="0"/>
                <a:cs typeface="Times New Roman" panose="02020603050405020304" pitchFamily="18" charset="0"/>
              </a:rPr>
              <a:t>يتم ذلك في فصل الخريف بعد ان يتوقف نشاط المجموع الخضري ويقف عن النمو ويبدأ في الجفاف فيتجه النبات الى تخزين مكوناته الفعالة في مجموعه الجذري لواجهة الفترة خلال الشتاء في هذه المرحلة تكون الجذور والرايزومات وجميع الاجزاء الارضية للنبات غنية </a:t>
            </a:r>
            <a:endParaRPr lang="en-US" sz="2400" dirty="0"/>
          </a:p>
        </p:txBody>
      </p:sp>
    </p:spTree>
    <p:extLst>
      <p:ext uri="{BB962C8B-B14F-4D97-AF65-F5344CB8AC3E}">
        <p14:creationId xmlns:p14="http://schemas.microsoft.com/office/powerpoint/2010/main" val="4279933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0424" y="1795739"/>
            <a:ext cx="10655560" cy="4098558"/>
          </a:xfrm>
          <a:prstGeom prst="rect">
            <a:avLst/>
          </a:prstGeom>
        </p:spPr>
        <p:txBody>
          <a:bodyPr wrap="square">
            <a:spAutoFit/>
          </a:bodyPr>
          <a:lstStyle/>
          <a:p>
            <a:pPr marL="228600" marR="0" algn="justLow" rtl="1">
              <a:lnSpc>
                <a:spcPct val="150000"/>
              </a:lnSpc>
              <a:spcBef>
                <a:spcPts val="0"/>
              </a:spcBef>
              <a:spcAft>
                <a:spcPts val="10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2</a:t>
            </a:r>
            <a:r>
              <a:rPr lang="ar-IQ" sz="2400" b="1" dirty="0" smtClean="0">
                <a:latin typeface="Calibri" panose="020F0502020204030204" pitchFamily="34" charset="0"/>
                <a:ea typeface="Calibri" panose="020F0502020204030204" pitchFamily="34" charset="0"/>
                <a:cs typeface="Times New Roman" panose="02020603050405020304" pitchFamily="18" charset="0"/>
              </a:rPr>
              <a:t>- </a:t>
            </a:r>
            <a:r>
              <a:rPr lang="ar-IQ" sz="2400" b="1" dirty="0">
                <a:latin typeface="Calibri" panose="020F0502020204030204" pitchFamily="34" charset="0"/>
                <a:ea typeface="Calibri" panose="020F0502020204030204" pitchFamily="34" charset="0"/>
                <a:cs typeface="Times New Roman" panose="02020603050405020304" pitchFamily="18" charset="0"/>
              </a:rPr>
              <a:t>عوامل وراثية </a:t>
            </a: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b="1" dirty="0" err="1">
                <a:latin typeface="Times New Roman" panose="02020603050405020304" pitchFamily="18" charset="0"/>
                <a:ea typeface="Calibri" panose="020F0502020204030204" pitchFamily="34" charset="0"/>
                <a:cs typeface="Arial" panose="020B0604020202020204" pitchFamily="34" charset="0"/>
              </a:rPr>
              <a:t>Genntic</a:t>
            </a:r>
            <a:r>
              <a:rPr lang="en-US" sz="2400" b="1" dirty="0">
                <a:latin typeface="Times New Roman" panose="02020603050405020304" pitchFamily="18" charset="0"/>
                <a:ea typeface="Calibri" panose="020F0502020204030204" pitchFamily="34" charset="0"/>
                <a:cs typeface="Arial" panose="020B0604020202020204" pitchFamily="34" charset="0"/>
              </a:rPr>
              <a:t> Factors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ان اختبار التقاوي الجيدة في انتاج اي محصول زراعي وخصوصاً النباتات الطبية يؤدي الى انتاج نباتات طبية جيدة النمو ذات مكونات فعالة ممتازة وهذا يبدأ بأختبار بذور من سلالات نقية من نفس النبات لتعطي كل المواصفات المرغوبة لهذه المكونات الفعالة . اما اذا كانت البذور غير نقية فيؤدي زراعتها الى الحصول على نباتات تختلف في كمية ونوعية الفعالة عند النبات المطلوب زراعته في بذور نبات اللوز حيث تحتوي بذور اللوز المر على كليكوسيد الأمجيدالسين </a:t>
            </a:r>
            <a:r>
              <a:rPr lang="en-US" sz="2400" dirty="0">
                <a:latin typeface="Times New Roman" panose="02020603050405020304" pitchFamily="18" charset="0"/>
                <a:ea typeface="Calibri" panose="020F0502020204030204" pitchFamily="34" charset="0"/>
                <a:cs typeface="Arial" panose="020B0604020202020204" pitchFamily="34" charset="0"/>
              </a:rPr>
              <a:t>Amygdalin </a:t>
            </a:r>
            <a:r>
              <a:rPr lang="en-US" sz="2400" dirty="0" err="1">
                <a:latin typeface="Times New Roman" panose="02020603050405020304" pitchFamily="18" charset="0"/>
                <a:ea typeface="Calibri" panose="020F0502020204030204" pitchFamily="34" charset="0"/>
                <a:cs typeface="Arial" panose="020B0604020202020204" pitchFamily="34" charset="0"/>
              </a:rPr>
              <a:t>glycosids</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ar-IQ" sz="2400" dirty="0">
                <a:latin typeface="Calibri" panose="020F0502020204030204" pitchFamily="34" charset="0"/>
                <a:ea typeface="Calibri" panose="020F0502020204030204" pitchFamily="34" charset="0"/>
                <a:cs typeface="Times New Roman" panose="02020603050405020304" pitchFamily="18" charset="0"/>
              </a:rPr>
              <a:t> بينما يحتوي بذور اللوز الحلو عليه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905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093" y="1128100"/>
            <a:ext cx="10356979" cy="4721164"/>
          </a:xfrm>
          <a:prstGeom prst="rect">
            <a:avLst/>
          </a:prstGeom>
        </p:spPr>
        <p:txBody>
          <a:bodyPr wrap="square">
            <a:spAutoFit/>
          </a:bodyPr>
          <a:lstStyle/>
          <a:p>
            <a:pPr marL="228600" marR="0" algn="r"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ومن العوامل المؤثرة في سلالات النبات المختلفة ما يلي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cs"/>
              <a:buAutoNum type="arabic1Minus"/>
            </a:pPr>
            <a:r>
              <a:rPr lang="ar-IQ" sz="2400" b="1" dirty="0">
                <a:latin typeface="Calibri" panose="020F0502020204030204" pitchFamily="34" charset="0"/>
                <a:ea typeface="Calibri" panose="020F0502020204030204" pitchFamily="34" charset="0"/>
                <a:cs typeface="Times New Roman" panose="02020603050405020304" pitchFamily="18" charset="0"/>
              </a:rPr>
              <a:t>الطفرات </a:t>
            </a:r>
            <a:r>
              <a:rPr lang="en-US" sz="2400" b="1" dirty="0">
                <a:latin typeface="Times New Roman" panose="02020603050405020304" pitchFamily="18" charset="0"/>
                <a:ea typeface="Calibri" panose="020F0502020204030204" pitchFamily="34" charset="0"/>
                <a:cs typeface="Arial" panose="020B0604020202020204" pitchFamily="34" charset="0"/>
              </a:rPr>
              <a:t>Mutations</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a:lnSpc>
                <a:spcPct val="150000"/>
              </a:lnSpc>
            </a:pPr>
            <a:r>
              <a:rPr lang="ar-IQ" sz="2400" dirty="0">
                <a:ea typeface="Calibri" panose="020F0502020204030204" pitchFamily="34" charset="0"/>
                <a:cs typeface="Times New Roman" panose="02020603050405020304" pitchFamily="18" charset="0"/>
              </a:rPr>
              <a:t>تحدث الطفرات نتيجة تعرض النباتات الصغيرة او بذورها الى اشعاعات مناسبة </a:t>
            </a:r>
            <a:r>
              <a:rPr lang="en-US" sz="2400" dirty="0" err="1">
                <a:latin typeface="Times New Roman" panose="02020603050405020304" pitchFamily="18" charset="0"/>
                <a:ea typeface="Calibri" panose="020F0502020204030204" pitchFamily="34" charset="0"/>
              </a:rPr>
              <a:t>Ionising</a:t>
            </a:r>
            <a:r>
              <a:rPr lang="en-US" sz="2400" dirty="0">
                <a:latin typeface="Times New Roman" panose="02020603050405020304" pitchFamily="18" charset="0"/>
                <a:ea typeface="Calibri" panose="020F0502020204030204" pitchFamily="34" charset="0"/>
              </a:rPr>
              <a:t> </a:t>
            </a:r>
            <a:r>
              <a:rPr lang="ar-IQ" sz="2400" dirty="0">
                <a:latin typeface="Times New Roman" panose="02020603050405020304" pitchFamily="18" charset="0"/>
                <a:ea typeface="Calibri" panose="020F0502020204030204" pitchFamily="34" charset="0"/>
              </a:rPr>
              <a:t> مثل اشعة كاما واشعة السينية او النظائر اشعة </a:t>
            </a:r>
            <a:r>
              <a:rPr lang="en-US" sz="2400" dirty="0">
                <a:latin typeface="Times New Roman" panose="02020603050405020304" pitchFamily="18" charset="0"/>
                <a:ea typeface="Calibri" panose="020F0502020204030204" pitchFamily="34" charset="0"/>
              </a:rPr>
              <a:t>Radio –active isotopes</a:t>
            </a:r>
            <a:r>
              <a:rPr lang="ar-IQ" sz="2400" dirty="0">
                <a:latin typeface="Times New Roman" panose="02020603050405020304" pitchFamily="18" charset="0"/>
                <a:ea typeface="Calibri" panose="020F0502020204030204" pitchFamily="34" charset="0"/>
              </a:rPr>
              <a:t> او الى اشعة غير متأينة مثل الاشعة فوق البنفسجية او الى مؤثرات كيميائية ونتيجة لذلك تتغير وظيفة الجينات الموجودة في الخلية او تفقد وظيفتها تماماً فيحدث تغير وراثي في النبات . وقد يكون هذا التأثير مفيد اذ يحدث زيادة في كمية المواد الفعالة بالنبات او في جمعه او ثماره او قد يكون التأثير ضار بحياة النبات . وتحدد كمية الجرعات التي تتعرض لها النباتات او البذور نتيجة التغير . أعطت هذه العملية (الطفرات ) نتائج طبية في مجال تحضير البنسلين .</a:t>
            </a:r>
            <a:endParaRPr lang="en-US" sz="2400" dirty="0"/>
          </a:p>
        </p:txBody>
      </p:sp>
    </p:spTree>
    <p:extLst>
      <p:ext uri="{BB962C8B-B14F-4D97-AF65-F5344CB8AC3E}">
        <p14:creationId xmlns:p14="http://schemas.microsoft.com/office/powerpoint/2010/main" val="3827955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167" y="961658"/>
            <a:ext cx="10851502" cy="6145272"/>
          </a:xfrm>
          <a:prstGeom prst="rect">
            <a:avLst/>
          </a:prstGeom>
        </p:spPr>
        <p:txBody>
          <a:bodyPr wrap="square">
            <a:spAutoFit/>
          </a:bodyPr>
          <a:lstStyle/>
          <a:p>
            <a:pPr marL="342900" marR="0" lvl="0" indent="-342900" algn="justLow" rtl="1">
              <a:lnSpc>
                <a:spcPct val="150000"/>
              </a:lnSpc>
              <a:spcBef>
                <a:spcPts val="0"/>
              </a:spcBef>
              <a:spcAft>
                <a:spcPts val="1000"/>
              </a:spcAft>
              <a:buFont typeface="+mj-cs"/>
              <a:buAutoNum type="arabic1Minus"/>
            </a:pPr>
            <a:r>
              <a:rPr lang="ar-IQ" sz="2400" b="1" dirty="0">
                <a:latin typeface="Calibri" panose="020F0502020204030204" pitchFamily="34" charset="0"/>
                <a:ea typeface="Calibri" panose="020F0502020204030204" pitchFamily="34" charset="0"/>
                <a:cs typeface="Times New Roman" panose="02020603050405020304" pitchFamily="18" charset="0"/>
              </a:rPr>
              <a:t>التهجين </a:t>
            </a:r>
            <a:r>
              <a:rPr lang="en-US" sz="2400" b="1" dirty="0">
                <a:latin typeface="Times New Roman" panose="02020603050405020304" pitchFamily="18" charset="0"/>
                <a:ea typeface="Calibri" panose="020F0502020204030204" pitchFamily="34" charset="0"/>
                <a:cs typeface="Arial" panose="020B0604020202020204" pitchFamily="34" charset="0"/>
              </a:rPr>
              <a:t>Hybridization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وهي عملية تزاوج انواع او اصناف او سلالات مختلفة من نبات وقد تكون عملية التلقيح طبيعية او صناعية . حيث اجريت عملية التهجين على الكثير من النباتات الطبية مثل النعناع الفلفلي والنعناع المحلي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ج- التضاعف الصبغي </a:t>
            </a:r>
            <a:r>
              <a:rPr lang="en-US" sz="2400" b="1" dirty="0" err="1">
                <a:latin typeface="Times New Roman" panose="02020603050405020304" pitchFamily="18" charset="0"/>
                <a:ea typeface="Calibri" panose="020F0502020204030204" pitchFamily="34" charset="0"/>
                <a:cs typeface="Arial" panose="020B0604020202020204" pitchFamily="34" charset="0"/>
              </a:rPr>
              <a:t>Polybid</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تحتوي كل خلية سواء كانت نباتية اوحيوانية في نواتها على مجموعتين من الكروسومات وتسمى الخلية في هذه الحالة بالخلية المزدوجة </a:t>
            </a:r>
            <a:r>
              <a:rPr lang="en-US" sz="2400" dirty="0">
                <a:latin typeface="Times New Roman" panose="02020603050405020304" pitchFamily="18" charset="0"/>
                <a:ea typeface="Calibri" panose="020F0502020204030204" pitchFamily="34" charset="0"/>
                <a:cs typeface="Arial" panose="020B0604020202020204" pitchFamily="34" charset="0"/>
              </a:rPr>
              <a:t>Diploid</a:t>
            </a:r>
            <a:r>
              <a:rPr lang="ar-IQ" sz="2400" dirty="0">
                <a:latin typeface="Calibri" panose="020F0502020204030204" pitchFamily="34" charset="0"/>
                <a:ea typeface="Calibri" panose="020F0502020204030204" pitchFamily="34" charset="0"/>
                <a:cs typeface="Times New Roman" panose="02020603050405020304" pitchFamily="18" charset="0"/>
              </a:rPr>
              <a:t> اي تحتوي على مجموعتين من الكروسومات في الخلية فقد تصبح 3 مجموعات وتسمى </a:t>
            </a:r>
            <a:r>
              <a:rPr lang="en-US" sz="2400" dirty="0">
                <a:latin typeface="Times New Roman" panose="02020603050405020304" pitchFamily="18" charset="0"/>
                <a:ea typeface="Calibri" panose="020F0502020204030204" pitchFamily="34" charset="0"/>
                <a:cs typeface="Arial" panose="020B0604020202020204" pitchFamily="34" charset="0"/>
              </a:rPr>
              <a:t>Triploid</a:t>
            </a:r>
            <a:r>
              <a:rPr lang="ar-IQ" sz="2400" dirty="0">
                <a:latin typeface="Calibri" panose="020F0502020204030204" pitchFamily="34" charset="0"/>
                <a:ea typeface="Calibri" panose="020F0502020204030204" pitchFamily="34" charset="0"/>
                <a:cs typeface="Times New Roman" panose="02020603050405020304" pitchFamily="18" charset="0"/>
              </a:rPr>
              <a:t> او قد تكون 4 مجموعات وتسمى </a:t>
            </a:r>
            <a:r>
              <a:rPr lang="en-US" sz="2400" dirty="0">
                <a:latin typeface="Times New Roman" panose="02020603050405020304" pitchFamily="18" charset="0"/>
                <a:ea typeface="Calibri" panose="020F0502020204030204" pitchFamily="34" charset="0"/>
                <a:cs typeface="Arial" panose="020B0604020202020204" pitchFamily="34" charset="0"/>
              </a:rPr>
              <a:t>Tetraploid</a:t>
            </a:r>
            <a:r>
              <a:rPr lang="ar-IQ" sz="2400" dirty="0">
                <a:latin typeface="Calibri" panose="020F0502020204030204" pitchFamily="34" charset="0"/>
                <a:ea typeface="Calibri" panose="020F0502020204030204" pitchFamily="34" charset="0"/>
                <a:cs typeface="Times New Roman" panose="02020603050405020304" pitchFamily="18" charset="0"/>
              </a:rPr>
              <a:t> وقد تكون اكثر تسمى </a:t>
            </a:r>
            <a:r>
              <a:rPr lang="en-US" sz="2400" dirty="0" err="1">
                <a:latin typeface="Times New Roman" panose="02020603050405020304" pitchFamily="18" charset="0"/>
                <a:ea typeface="Calibri" panose="020F0502020204030204" pitchFamily="34" charset="0"/>
                <a:cs typeface="Arial" panose="020B0604020202020204" pitchFamily="34" charset="0"/>
              </a:rPr>
              <a:t>Polyploid</a:t>
            </a:r>
            <a:r>
              <a:rPr lang="ar-IQ" sz="2400" dirty="0">
                <a:latin typeface="Calibri" panose="020F0502020204030204" pitchFamily="34" charset="0"/>
                <a:ea typeface="Calibri" panose="020F0502020204030204" pitchFamily="34" charset="0"/>
                <a:cs typeface="Times New Roman" panose="02020603050405020304" pitchFamily="18" charset="0"/>
              </a:rPr>
              <a:t> التضاعف الصيفي . ونتيجة لزيادة عدد الكروسومات بالخلية تحدث عادة زيادة في حجم وصفات مكونات النبات </a:t>
            </a:r>
            <a:r>
              <a:rPr lang="ar-IQ" sz="2400" dirty="0" smtClean="0">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27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861" y="1432475"/>
            <a:ext cx="10935478" cy="4483279"/>
          </a:xfrm>
          <a:prstGeom prst="rect">
            <a:avLst/>
          </a:prstGeom>
        </p:spPr>
        <p:txBody>
          <a:bodyPr wrap="square">
            <a:spAutoFit/>
          </a:bodyPr>
          <a:lstStyle/>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 من المواد التي تحدث هذا التضاعف في النباتات قلويد الكولجستين الموجود في نبات اللحلاح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م/4 المكونات الفعالة في النباتات الطبية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1-الزيوت الطيارة :- </a:t>
            </a:r>
            <a:r>
              <a:rPr lang="en-US" sz="2400" b="1" dirty="0" err="1">
                <a:latin typeface="Times New Roman" panose="02020603050405020304" pitchFamily="18" charset="0"/>
                <a:ea typeface="Calibri" panose="020F0502020204030204" pitchFamily="34" charset="0"/>
                <a:cs typeface="Arial" panose="020B0604020202020204" pitchFamily="34" charset="0"/>
              </a:rPr>
              <a:t>Essentiale</a:t>
            </a:r>
            <a:r>
              <a:rPr lang="en-US" sz="2400" b="1" dirty="0">
                <a:latin typeface="Times New Roman" panose="02020603050405020304" pitchFamily="18" charset="0"/>
                <a:ea typeface="Calibri" panose="020F0502020204030204" pitchFamily="34" charset="0"/>
                <a:cs typeface="Arial" panose="020B0604020202020204" pitchFamily="34" charset="0"/>
              </a:rPr>
              <a:t> oils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هي الزيوت التي تتطاير او تتبخر دون ان تتحلل بينما الزيوت الثابتة </a:t>
            </a:r>
            <a:r>
              <a:rPr lang="en-US" sz="2400" dirty="0" err="1">
                <a:latin typeface="Times New Roman" panose="02020603050405020304" pitchFamily="18" charset="0"/>
                <a:ea typeface="Calibri" panose="020F0502020204030204" pitchFamily="34" charset="0"/>
                <a:cs typeface="Arial" panose="020B0604020202020204" pitchFamily="34" charset="0"/>
              </a:rPr>
              <a:t>Fixd</a:t>
            </a:r>
            <a:r>
              <a:rPr lang="en-US" sz="2400" dirty="0">
                <a:latin typeface="Times New Roman" panose="02020603050405020304" pitchFamily="18" charset="0"/>
                <a:ea typeface="Calibri" panose="020F0502020204030204" pitchFamily="34" charset="0"/>
                <a:cs typeface="Arial" panose="020B0604020202020204" pitchFamily="34" charset="0"/>
              </a:rPr>
              <a:t> oils</a:t>
            </a:r>
            <a:r>
              <a:rPr lang="ar-IQ" sz="2400" dirty="0">
                <a:latin typeface="Calibri" panose="020F0502020204030204" pitchFamily="34" charset="0"/>
                <a:ea typeface="Calibri" panose="020F0502020204030204" pitchFamily="34" charset="0"/>
                <a:cs typeface="Times New Roman" panose="02020603050405020304" pitchFamily="18" charset="0"/>
              </a:rPr>
              <a:t> ما تتاطير واذا عرض للتبخر او التسخين فأنها تتحلل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الزيوت الطيارة لها اكثر من اسم يمكن ان نسميها الزيوت العطرية </a:t>
            </a:r>
            <a:r>
              <a:rPr lang="en-US" sz="2400" dirty="0">
                <a:latin typeface="Times New Roman" panose="02020603050405020304" pitchFamily="18" charset="0"/>
                <a:ea typeface="Calibri" panose="020F0502020204030204" pitchFamily="34" charset="0"/>
                <a:cs typeface="Arial" panose="020B0604020202020204" pitchFamily="34" charset="0"/>
              </a:rPr>
              <a:t>Aromatic oils</a:t>
            </a:r>
            <a:r>
              <a:rPr lang="ar-IQ" sz="2400" dirty="0">
                <a:latin typeface="Calibri" panose="020F0502020204030204" pitchFamily="34" charset="0"/>
                <a:ea typeface="Calibri" panose="020F0502020204030204" pitchFamily="34" charset="0"/>
                <a:cs typeface="Times New Roman" panose="02020603050405020304" pitchFamily="18" charset="0"/>
              </a:rPr>
              <a:t> لرائحتها العطرية الجميلة . او الزيوت الاثيوبية </a:t>
            </a:r>
            <a:r>
              <a:rPr lang="en-US" sz="2400" dirty="0">
                <a:latin typeface="Times New Roman" panose="02020603050405020304" pitchFamily="18" charset="0"/>
                <a:ea typeface="Calibri" panose="020F0502020204030204" pitchFamily="34" charset="0"/>
                <a:cs typeface="Arial" panose="020B0604020202020204" pitchFamily="34" charset="0"/>
              </a:rPr>
              <a:t>Ethereal oils</a:t>
            </a:r>
            <a:r>
              <a:rPr lang="ar-IQ" sz="2400" dirty="0">
                <a:latin typeface="Calibri" panose="020F0502020204030204" pitchFamily="34" charset="0"/>
                <a:ea typeface="Calibri" panose="020F0502020204030204" pitchFamily="34" charset="0"/>
                <a:cs typeface="Times New Roman" panose="02020603050405020304" pitchFamily="18" charset="0"/>
              </a:rPr>
              <a:t> لكونها تذوب بالاثير . وقد تسمى الزيوت الاساسية </a:t>
            </a:r>
            <a:r>
              <a:rPr lang="en-US" sz="2400" dirty="0">
                <a:latin typeface="Times New Roman" panose="02020603050405020304" pitchFamily="18" charset="0"/>
                <a:ea typeface="Calibri" panose="020F0502020204030204" pitchFamily="34" charset="0"/>
                <a:cs typeface="Arial" panose="020B0604020202020204" pitchFamily="34" charset="0"/>
              </a:rPr>
              <a:t>Essential oils</a:t>
            </a:r>
            <a:r>
              <a:rPr lang="ar-IQ"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88127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167" y="1423408"/>
            <a:ext cx="10123715" cy="4611519"/>
          </a:xfrm>
          <a:prstGeom prst="rect">
            <a:avLst/>
          </a:prstGeom>
        </p:spPr>
        <p:txBody>
          <a:bodyPr wrap="square">
            <a:spAutoFit/>
          </a:bodyPr>
          <a:lstStyle/>
          <a:p>
            <a:pPr marL="228600" marR="0" algn="r"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هذه الزيوت موجودة في اكثر من الفين نبات يمثلون 60 عائلة لكن تتركز هذه الزيوت في بعض العوائل التي اهمها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العائلة الغارية       </a:t>
            </a:r>
            <a:r>
              <a:rPr lang="en-US" sz="2400" b="1" dirty="0" err="1">
                <a:latin typeface="Times New Roman" panose="02020603050405020304" pitchFamily="18" charset="0"/>
                <a:ea typeface="Calibri" panose="020F0502020204030204" pitchFamily="34" charset="0"/>
                <a:cs typeface="Arial" panose="020B0604020202020204" pitchFamily="34" charset="0"/>
              </a:rPr>
              <a:t>Lauraceae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مثل القرفة او الدراسين ونبات الغار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2-العائلة الشفوية </a:t>
            </a:r>
            <a:r>
              <a:rPr lang="en-US" sz="2400" b="1" dirty="0" err="1">
                <a:latin typeface="Times New Roman" panose="02020603050405020304" pitchFamily="18" charset="0"/>
                <a:ea typeface="Calibri" panose="020F0502020204030204" pitchFamily="34" charset="0"/>
                <a:cs typeface="Arial" panose="020B0604020202020204" pitchFamily="34" charset="0"/>
              </a:rPr>
              <a:t>Labiatea</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من نباتاتها النعناع والريحان والزعتر والارند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    3-العائلة الخيمية (المظلية )   </a:t>
            </a:r>
            <a:r>
              <a:rPr lang="en-US" sz="2400" b="1" dirty="0" err="1">
                <a:latin typeface="Times New Roman" panose="02020603050405020304" pitchFamily="18" charset="0"/>
                <a:ea typeface="Calibri" panose="020F0502020204030204" pitchFamily="34" charset="0"/>
                <a:cs typeface="Arial" panose="020B0604020202020204" pitchFamily="34" charset="0"/>
              </a:rPr>
              <a:t>Lembiil</a:t>
            </a: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b="1" dirty="0" err="1" smtClean="0">
                <a:latin typeface="Times New Roman" panose="02020603050405020304" pitchFamily="18" charset="0"/>
                <a:ea typeface="Calibri" panose="020F0502020204030204" pitchFamily="34" charset="0"/>
                <a:cs typeface="Arial" panose="020B0604020202020204" pitchFamily="34" charset="0"/>
              </a:rPr>
              <a:t>Ferea</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7064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8376" y="284854"/>
            <a:ext cx="9731828" cy="6786473"/>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العائلة السذبية </a:t>
            </a: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b="1" dirty="0" err="1">
                <a:latin typeface="Times New Roman" panose="02020603050405020304" pitchFamily="18" charset="0"/>
                <a:ea typeface="Calibri" panose="020F0502020204030204" pitchFamily="34" charset="0"/>
                <a:cs typeface="Arial" panose="020B0604020202020204" pitchFamily="34" charset="0"/>
              </a:rPr>
              <a:t>Rutaceae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اشهر نباتاتها البرتقال النارنج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العائلة المركبة   </a:t>
            </a:r>
            <a:r>
              <a:rPr lang="en-US" sz="2400" b="1" dirty="0" err="1">
                <a:latin typeface="Times New Roman" panose="02020603050405020304" pitchFamily="18" charset="0"/>
                <a:ea typeface="Calibri" panose="020F0502020204030204" pitchFamily="34" charset="0"/>
                <a:cs typeface="Arial" panose="020B0604020202020204" pitchFamily="34" charset="0"/>
              </a:rPr>
              <a:t>Compostive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اهم نباتاتها البابونج والاقحوان والبيرترريم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العائلة الأسية </a:t>
            </a:r>
            <a:r>
              <a:rPr lang="en-US" sz="2400" b="1" dirty="0" err="1">
                <a:latin typeface="Times New Roman" panose="02020603050405020304" pitchFamily="18" charset="0"/>
                <a:ea typeface="Calibri" panose="020F0502020204030204" pitchFamily="34" charset="0"/>
                <a:cs typeface="Arial" panose="020B0604020202020204" pitchFamily="34" charset="0"/>
              </a:rPr>
              <a:t>Mytaceae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اشهر نباتاها الاس واليوكالبتوس ، وفرشة البطل والجوافة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7-العائلة الصنوبرية </a:t>
            </a:r>
            <a:r>
              <a:rPr lang="en-US" sz="2400" b="1" dirty="0" err="1">
                <a:latin typeface="Times New Roman" panose="02020603050405020304" pitchFamily="18" charset="0"/>
                <a:ea typeface="Calibri" panose="020F0502020204030204" pitchFamily="34" charset="0"/>
                <a:cs typeface="Arial" panose="020B0604020202020204" pitchFamily="34" charset="0"/>
              </a:rPr>
              <a:t>Pinacea</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اشهر نباتاتها الصنوبر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8-العائلة الزتيونية   </a:t>
            </a:r>
            <a:r>
              <a:rPr lang="en-US" sz="2400" b="1" dirty="0" err="1" smtClean="0">
                <a:latin typeface="Times New Roman" panose="02020603050405020304" pitchFamily="18" charset="0"/>
                <a:ea typeface="Calibri" panose="020F0502020204030204" pitchFamily="34" charset="0"/>
                <a:cs typeface="Arial" panose="020B0604020202020204" pitchFamily="34" charset="0"/>
              </a:rPr>
              <a:t>Oleacea</a:t>
            </a:r>
          </a:p>
          <a:p>
            <a:pPr marL="228600" marR="0" algn="justLow" rtl="1">
              <a:lnSpc>
                <a:spcPct val="150000"/>
              </a:lnSpc>
              <a:spcBef>
                <a:spcPts val="0"/>
              </a:spcBef>
              <a:spcAft>
                <a:spcPts val="1000"/>
              </a:spcAft>
            </a:pPr>
            <a:r>
              <a:rPr lang="ar-IQ" sz="2400" dirty="0" smtClean="0">
                <a:latin typeface="Calibri" panose="020F0502020204030204" pitchFamily="34" charset="0"/>
                <a:ea typeface="Calibri" panose="020F0502020204030204" pitchFamily="34" charset="0"/>
                <a:cs typeface="Times New Roman" panose="02020603050405020304" pitchFamily="18" charset="0"/>
              </a:rPr>
              <a:t>اهم نباتاتها الزيتون الياسمين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1124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449" y="629864"/>
            <a:ext cx="10944808" cy="5529719"/>
          </a:xfrm>
          <a:prstGeom prst="rect">
            <a:avLst/>
          </a:prstGeom>
        </p:spPr>
        <p:txBody>
          <a:bodyPr wrap="square">
            <a:spAutoFit/>
          </a:bodyPr>
          <a:lstStyle/>
          <a:p>
            <a:pPr algn="justLow"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الزيوت الطيارة تتكون بالنبات اثناء عملية التحول الغذائي </a:t>
            </a:r>
            <a:r>
              <a:rPr lang="en-US" sz="2400" dirty="0">
                <a:latin typeface="Times New Roman" panose="02020603050405020304" pitchFamily="18" charset="0"/>
                <a:ea typeface="Calibri" panose="020F0502020204030204" pitchFamily="34" charset="0"/>
                <a:cs typeface="Arial" panose="020B0604020202020204" pitchFamily="34" charset="0"/>
              </a:rPr>
              <a:t>Metabolism </a:t>
            </a:r>
            <a:r>
              <a:rPr lang="ar-IQ" sz="2400" dirty="0">
                <a:latin typeface="Calibri" panose="020F0502020204030204" pitchFamily="34" charset="0"/>
                <a:ea typeface="Calibri" panose="020F0502020204030204" pitchFamily="34" charset="0"/>
                <a:cs typeface="Times New Roman" panose="02020603050405020304" pitchFamily="18" charset="0"/>
              </a:rPr>
              <a:t> كنتاج ثانوي من عملية التحول الغذائي .(الايض) تتجمع هذه الزيوت بتركيبات وعائية خاصة تسمى </a:t>
            </a:r>
            <a:r>
              <a:rPr lang="en-US" sz="2400" dirty="0" err="1">
                <a:latin typeface="Times New Roman" panose="02020603050405020304" pitchFamily="18" charset="0"/>
                <a:ea typeface="Calibri" panose="020F0502020204030204" pitchFamily="34" charset="0"/>
                <a:cs typeface="Arial" panose="020B0604020202020204" pitchFamily="34" charset="0"/>
              </a:rPr>
              <a:t>Speeialized</a:t>
            </a:r>
            <a:r>
              <a:rPr lang="en-US" sz="2400" dirty="0">
                <a:latin typeface="Times New Roman" panose="02020603050405020304" pitchFamily="18" charset="0"/>
                <a:ea typeface="Calibri" panose="020F0502020204030204" pitchFamily="34" charset="0"/>
                <a:cs typeface="Arial" panose="020B0604020202020204" pitchFamily="34" charset="0"/>
              </a:rPr>
              <a:t> Security </a:t>
            </a:r>
            <a:r>
              <a:rPr lang="en-US" sz="2400" dirty="0" err="1">
                <a:latin typeface="Times New Roman" panose="02020603050405020304" pitchFamily="18" charset="0"/>
                <a:ea typeface="Calibri" panose="020F0502020204030204" pitchFamily="34" charset="0"/>
                <a:cs typeface="Arial" panose="020B0604020202020204" pitchFamily="34" charset="0"/>
              </a:rPr>
              <a:t>Structrs</a:t>
            </a:r>
            <a:r>
              <a:rPr lang="ar-IQ" sz="2400" dirty="0">
                <a:latin typeface="Calibri" panose="020F0502020204030204" pitchFamily="34" charset="0"/>
                <a:ea typeface="Calibri" panose="020F0502020204030204" pitchFamily="34" charset="0"/>
                <a:cs typeface="Times New Roman" panose="02020603050405020304" pitchFamily="18" charset="0"/>
              </a:rPr>
              <a:t> مثل الشعيرات الغدية </a:t>
            </a:r>
            <a:r>
              <a:rPr lang="en-US" sz="2400" dirty="0" err="1">
                <a:latin typeface="Times New Roman" panose="02020603050405020304" pitchFamily="18" charset="0"/>
                <a:ea typeface="Calibri" panose="020F0502020204030204" pitchFamily="34" charset="0"/>
                <a:cs typeface="Arial" panose="020B0604020202020204" pitchFamily="34" charset="0"/>
              </a:rPr>
              <a:t>Glarclular</a:t>
            </a:r>
            <a:r>
              <a:rPr lang="en-US" sz="2400" dirty="0">
                <a:latin typeface="Times New Roman" panose="02020603050405020304" pitchFamily="18" charset="0"/>
                <a:ea typeface="Calibri" panose="020F0502020204030204" pitchFamily="34" charset="0"/>
                <a:cs typeface="Arial" panose="020B0604020202020204" pitchFamily="34" charset="0"/>
              </a:rPr>
              <a:t> hairs</a:t>
            </a:r>
            <a:r>
              <a:rPr lang="ar-IQ" sz="2400" dirty="0">
                <a:latin typeface="Calibri" panose="020F0502020204030204" pitchFamily="34" charset="0"/>
                <a:ea typeface="Calibri" panose="020F0502020204030204" pitchFamily="34" charset="0"/>
                <a:cs typeface="Times New Roman" panose="02020603050405020304" pitchFamily="18" charset="0"/>
              </a:rPr>
              <a:t> التي توجد في نباتات العائلة الشفوية او غدد زيتية تسمى </a:t>
            </a:r>
            <a:r>
              <a:rPr lang="en-US" sz="2400" dirty="0">
                <a:latin typeface="Times New Roman" panose="02020603050405020304" pitchFamily="18" charset="0"/>
                <a:ea typeface="Calibri" panose="020F0502020204030204" pitchFamily="34" charset="0"/>
                <a:cs typeface="Arial" panose="020B0604020202020204" pitchFamily="34" charset="0"/>
              </a:rPr>
              <a:t>Oil glands</a:t>
            </a:r>
            <a:r>
              <a:rPr lang="ar-IQ" sz="2400" dirty="0">
                <a:latin typeface="Calibri" panose="020F0502020204030204" pitchFamily="34" charset="0"/>
                <a:ea typeface="Calibri" panose="020F0502020204030204" pitchFamily="34" charset="0"/>
                <a:cs typeface="Times New Roman" panose="02020603050405020304" pitchFamily="18" charset="0"/>
              </a:rPr>
              <a:t> وهذه الحالة موجودة في نباتات العائلة السندبية . او تتجمع في قنوات زيتية تسمى </a:t>
            </a:r>
            <a:r>
              <a:rPr lang="en-US" sz="2400" dirty="0">
                <a:latin typeface="Times New Roman" panose="02020603050405020304" pitchFamily="18" charset="0"/>
                <a:ea typeface="Calibri" panose="020F0502020204030204" pitchFamily="34" charset="0"/>
                <a:cs typeface="Arial" panose="020B0604020202020204" pitchFamily="34" charset="0"/>
              </a:rPr>
              <a:t>Oil </a:t>
            </a:r>
            <a:r>
              <a:rPr lang="en-US" sz="2400" dirty="0" err="1">
                <a:latin typeface="Times New Roman" panose="02020603050405020304" pitchFamily="18" charset="0"/>
                <a:ea typeface="Calibri" panose="020F0502020204030204" pitchFamily="34" charset="0"/>
                <a:cs typeface="Arial" panose="020B0604020202020204" pitchFamily="34" charset="0"/>
              </a:rPr>
              <a:t>vittae</a:t>
            </a:r>
            <a:r>
              <a:rPr lang="ar-IQ" sz="2400" dirty="0">
                <a:latin typeface="Calibri" panose="020F0502020204030204" pitchFamily="34" charset="0"/>
                <a:ea typeface="Calibri" panose="020F0502020204030204" pitchFamily="34" charset="0"/>
                <a:cs typeface="Times New Roman" panose="02020603050405020304" pitchFamily="18" charset="0"/>
              </a:rPr>
              <a:t> في نباتات العائلة الخمينية هذه التراكيب او الاوعية تمتاز بكونها مجهزة بجدران مناسبة تمنع هذه </a:t>
            </a:r>
            <a:r>
              <a:rPr lang="ar-IQ" sz="2400" dirty="0" smtClean="0">
                <a:latin typeface="Calibri" panose="020F0502020204030204" pitchFamily="34" charset="0"/>
                <a:ea typeface="Calibri" panose="020F0502020204030204" pitchFamily="34" charset="0"/>
                <a:cs typeface="Times New Roman" panose="02020603050405020304" pitchFamily="18" charset="0"/>
              </a:rPr>
              <a:t>الزيوت  </a:t>
            </a:r>
            <a:r>
              <a:rPr lang="ar-IQ" sz="2400" dirty="0">
                <a:latin typeface="Calibri" panose="020F0502020204030204" pitchFamily="34"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توجد الزيوت الطيارة اما بجميع اجزاء النبات مثل الاس واليوكالبتوس .او اجزاء معينة من النبات مثل الاوراق كما في الريحان والنعناع . او اجزاء معينة من النبات مثل الاوراق كما في الريحان والنعناع . او بتلات الازهار كما في الروز والياسمين او في </a:t>
            </a:r>
            <a:r>
              <a:rPr lang="ar-IQ" sz="2400" dirty="0" smtClean="0">
                <a:latin typeface="Calibri" panose="020F0502020204030204" pitchFamily="34" charset="0"/>
                <a:ea typeface="Calibri" panose="020F0502020204030204" pitchFamily="34" charset="0"/>
                <a:cs typeface="Times New Roman" panose="02020603050405020304" pitchFamily="18" charset="0"/>
              </a:rPr>
              <a:t>قلف </a:t>
            </a:r>
            <a:r>
              <a:rPr lang="ar-IQ" sz="2400" dirty="0">
                <a:latin typeface="Calibri" panose="020F0502020204030204" pitchFamily="34" charset="0"/>
                <a:ea typeface="Calibri" panose="020F0502020204030204" pitchFamily="34" charset="0"/>
                <a:cs typeface="Times New Roman" panose="02020603050405020304" pitchFamily="18" charset="0"/>
              </a:rPr>
              <a:t>الاشجار وكما في الدارسين او بالثمار مثل الينسون او بقشور الثمار كما في الحمضيات . او في اجزاء محددة مثل الحمضيات اي اكثر من جزء .تختلف نسبة هذه الزيوت بكل جزء عن الاخر</a:t>
            </a:r>
            <a:r>
              <a:rPr lang="ar-IQ" sz="14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50445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343" y="891565"/>
            <a:ext cx="9909110" cy="5109091"/>
          </a:xfrm>
          <a:prstGeom prst="rect">
            <a:avLst/>
          </a:prstGeom>
        </p:spPr>
        <p:txBody>
          <a:bodyPr wrap="square">
            <a:spAutoFit/>
          </a:bodyPr>
          <a:lstStyle/>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على العموم نسبة الزيوت بالنباتات تتراوح بين 16-18% وهذه اعلى نسبة الزيت الى 0.02% وهي اقل نسبة لها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وتوجد نسبة 18% بنبات القرنفل </a:t>
            </a:r>
            <a:r>
              <a:rPr lang="en-US" sz="2400" dirty="0">
                <a:latin typeface="Times New Roman" panose="02020603050405020304" pitchFamily="18" charset="0"/>
                <a:ea typeface="Calibri" panose="020F0502020204030204" pitchFamily="34" charset="0"/>
                <a:cs typeface="Arial" panose="020B0604020202020204" pitchFamily="34" charset="0"/>
              </a:rPr>
              <a:t>Cloves</a:t>
            </a:r>
            <a:r>
              <a:rPr lang="ar-IQ" sz="2400" dirty="0">
                <a:latin typeface="Calibri" panose="020F0502020204030204" pitchFamily="34" charset="0"/>
                <a:ea typeface="Calibri" panose="020F0502020204030204" pitchFamily="34" charset="0"/>
                <a:cs typeface="Times New Roman" panose="02020603050405020304" pitchFamily="18" charset="0"/>
              </a:rPr>
              <a:t> واقل نسبة 0.02 موجود بازهار الياسمين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استخدامات الزيوت الطيارة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1-كمواد طاردة للغازات المعوية </a:t>
            </a:r>
            <a:r>
              <a:rPr lang="en-US" sz="2400" dirty="0" err="1">
                <a:latin typeface="Times New Roman" panose="02020603050405020304" pitchFamily="18" charset="0"/>
                <a:ea typeface="Calibri" panose="020F0502020204030204" pitchFamily="34" charset="0"/>
                <a:cs typeface="Arial" panose="020B0604020202020204" pitchFamily="34" charset="0"/>
              </a:rPr>
              <a:t>Cerminative</a:t>
            </a:r>
            <a:r>
              <a:rPr lang="ar-IQ" sz="2400" dirty="0">
                <a:latin typeface="Calibri" panose="020F0502020204030204" pitchFamily="34" charset="0"/>
                <a:ea typeface="Calibri" panose="020F0502020204030204" pitchFamily="34" charset="0"/>
                <a:cs typeface="Times New Roman" panose="02020603050405020304" pitchFamily="18" charset="0"/>
              </a:rPr>
              <a:t> تزيل الأم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المغص والانتفاخ الناتج عن الغازات وخاصة عند الاطفال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2-مواد طاردة للديدان </a:t>
            </a:r>
            <a:r>
              <a:rPr lang="en-US" sz="2400" dirty="0" err="1">
                <a:latin typeface="Times New Roman" panose="02020603050405020304" pitchFamily="18" charset="0"/>
                <a:ea typeface="Calibri" panose="020F0502020204030204" pitchFamily="34" charset="0"/>
                <a:cs typeface="Arial" panose="020B0604020202020204" pitchFamily="34" charset="0"/>
              </a:rPr>
              <a:t>Antheimentic</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a:r>
              <a:rPr lang="ar-IQ" sz="2400" dirty="0">
                <a:ea typeface="Calibri" panose="020F0502020204030204" pitchFamily="34" charset="0"/>
                <a:cs typeface="Times New Roman" panose="02020603050405020304" pitchFamily="18" charset="0"/>
              </a:rPr>
              <a:t>مثل زيت الجينوبوديوم الذي يستخرج من نبات </a:t>
            </a:r>
            <a:r>
              <a:rPr lang="en-US" sz="1400" dirty="0" err="1">
                <a:latin typeface="Times New Roman" panose="02020603050405020304" pitchFamily="18" charset="0"/>
                <a:ea typeface="Calibri" panose="020F0502020204030204" pitchFamily="34" charset="0"/>
              </a:rPr>
              <a:t>wallm</a:t>
            </a:r>
            <a:r>
              <a:rPr lang="en-US" sz="1400" dirty="0">
                <a:latin typeface="Times New Roman" panose="02020603050405020304" pitchFamily="18" charset="0"/>
                <a:ea typeface="Calibri" panose="020F0502020204030204" pitchFamily="34" charset="0"/>
              </a:rPr>
              <a:t> seeds</a:t>
            </a:r>
            <a:endParaRPr lang="en-US" dirty="0"/>
          </a:p>
        </p:txBody>
      </p:sp>
    </p:spTree>
    <p:extLst>
      <p:ext uri="{BB962C8B-B14F-4D97-AF65-F5344CB8AC3E}">
        <p14:creationId xmlns:p14="http://schemas.microsoft.com/office/powerpoint/2010/main" val="3695690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249" y="860611"/>
            <a:ext cx="11206065" cy="5663089"/>
          </a:xfrm>
          <a:prstGeom prst="rect">
            <a:avLst/>
          </a:prstGeom>
        </p:spPr>
        <p:txBody>
          <a:bodyPr wrap="square">
            <a:spAutoFit/>
          </a:bodyPr>
          <a:lstStyle/>
          <a:p>
            <a:pPr algn="r" rtl="1">
              <a:lnSpc>
                <a:spcPct val="150000"/>
              </a:lnSpc>
              <a:spcAft>
                <a:spcPts val="1000"/>
              </a:spcAft>
            </a:pPr>
            <a:r>
              <a:rPr lang="ar-IQ" sz="1400" dirty="0">
                <a:latin typeface="Calibri" panose="020F0502020204030204" pitchFamily="34" charset="0"/>
                <a:ea typeface="Calibri" panose="020F0502020204030204" pitchFamily="34" charset="0"/>
                <a:cs typeface="Times New Roman" panose="02020603050405020304" pitchFamily="18" charset="0"/>
              </a:rPr>
              <a:t>-</a:t>
            </a:r>
            <a:r>
              <a:rPr lang="ar-IQ" sz="2400" dirty="0">
                <a:latin typeface="Calibri" panose="020F0502020204030204" pitchFamily="34" charset="0"/>
                <a:ea typeface="Calibri" panose="020F0502020204030204" pitchFamily="34" charset="0"/>
                <a:cs typeface="Times New Roman" panose="02020603050405020304" pitchFamily="18" charset="0"/>
              </a:rPr>
              <a:t>تستخلص الزيوت العطرية مثل زيت الورد والياسمين من ازهار واوراق هذه النباتات . وتستعمل بصناعة العطور والصابون ومستحضرات التجميل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4- تستعمل كمواد فاتحة للشهية مثل الكمون </a:t>
            </a:r>
            <a:r>
              <a:rPr lang="en-US" sz="2400" dirty="0">
                <a:latin typeface="Times New Roman" panose="02020603050405020304" pitchFamily="18" charset="0"/>
                <a:ea typeface="Calibri" panose="020F0502020204030204" pitchFamily="34" charset="0"/>
                <a:cs typeface="Arial" panose="020B0604020202020204" pitchFamily="34" charset="0"/>
              </a:rPr>
              <a:t> Cumin</a:t>
            </a:r>
            <a:r>
              <a:rPr lang="ar-IQ" sz="2400" dirty="0">
                <a:latin typeface="Calibri" panose="020F0502020204030204" pitchFamily="34" charset="0"/>
                <a:ea typeface="Calibri" panose="020F0502020204030204" pitchFamily="34" charset="0"/>
                <a:cs typeface="Times New Roman" panose="02020603050405020304" pitchFamily="18" charset="0"/>
              </a:rPr>
              <a:t>والكزبر</a:t>
            </a:r>
            <a:r>
              <a:rPr lang="en-US" sz="2400" dirty="0">
                <a:latin typeface="Times New Roman" panose="02020603050405020304" pitchFamily="18" charset="0"/>
                <a:ea typeface="Calibri" panose="020F0502020204030204" pitchFamily="34" charset="0"/>
                <a:cs typeface="Arial" panose="020B0604020202020204" pitchFamily="34" charset="0"/>
              </a:rPr>
              <a:t> Coriander</a:t>
            </a:r>
            <a:r>
              <a:rPr lang="ar-IQ"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5- تضاف للمستحضرات الدوائية حتى تكسبها طعم لذيذ ورائحة مقبولة وخاصة مع ادوية الاطفال . وتضاف الى المشروبات الغازية وبعض الفطائر والمأكولات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6-بعضها لها خاصية طرد الحشرات وزيت السترونيلا </a:t>
            </a:r>
            <a:r>
              <a:rPr lang="en-US" sz="2400" dirty="0">
                <a:latin typeface="Times New Roman" panose="02020603050405020304" pitchFamily="18" charset="0"/>
                <a:ea typeface="Calibri" panose="020F0502020204030204" pitchFamily="34" charset="0"/>
                <a:cs typeface="Arial" panose="020B0604020202020204" pitchFamily="34" charset="0"/>
              </a:rPr>
              <a:t>Citronella oil</a:t>
            </a:r>
            <a:r>
              <a:rPr lang="ar-IQ" sz="2400" dirty="0">
                <a:latin typeface="Calibri" panose="020F0502020204030204" pitchFamily="34" charset="0"/>
                <a:ea typeface="Calibri" panose="020F0502020204030204" pitchFamily="34" charset="0"/>
                <a:cs typeface="Times New Roman" panose="02020603050405020304" pitchFamily="18" charset="0"/>
              </a:rPr>
              <a:t>الذي يستخدم لمكافحة الحشرات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فائدة الزيوت الطيارة بالنسبة للنبات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1-تشجع عملية التلقيح بسبب جذبه للحشرات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a:r>
              <a:rPr lang="ar-IQ" sz="2400" dirty="0">
                <a:ea typeface="Calibri" panose="020F0502020204030204" pitchFamily="34" charset="0"/>
                <a:cs typeface="Times New Roman" panose="02020603050405020304" pitchFamily="18" charset="0"/>
              </a:rPr>
              <a:t>2-بعضها طارد للحشرات او سامة للحيوانات فتقوم بحمايتها للنبات </a:t>
            </a:r>
            <a:r>
              <a:rPr lang="ar-IQ" sz="1400" dirty="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65860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4" y="300030"/>
            <a:ext cx="10483272" cy="6017032"/>
          </a:xfrm>
          <a:prstGeom prst="rect">
            <a:avLst/>
          </a:prstGeom>
        </p:spPr>
        <p:txBody>
          <a:bodyPr wrap="square">
            <a:spAutoFit/>
          </a:bodyPr>
          <a:lstStyle/>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اولاً : عوامل طبيعية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1-عوامل مناخية تشمل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cs"/>
              <a:buAutoNum type="arabic1Minus"/>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الضوء: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هو ذلك الجزء من الطيف الكهرومغناطيسي للاشعة القادمة من الشمس التي تعتبر المصدر الاساسي للاشعة التي تصل الى عالم الاحياء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والطيف الكهرومغناطيسي كما هو معروف يشمل الموجات الطويلة مثل موجات الراديو والاذاعة وهناك الموجات القصيرة مثل اشعة </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X </a:t>
            </a:r>
            <a:r>
              <a:rPr lang="ar-IQ" sz="2400" dirty="0">
                <a:latin typeface="Times New Roman" panose="02020603050405020304" pitchFamily="18" charset="0"/>
                <a:ea typeface="Calibri" panose="020F0502020204030204" pitchFamily="34" charset="0"/>
              </a:rPr>
              <a:t>وهناك جزء من الطيف الذي تتحسسه العين البشرية الذي يسمى الطيف المرئي والذي طوله الموجي يتراوح بين 350-760 نانومتر والذي يبدأ من اللون الازرق </a:t>
            </a:r>
            <a:r>
              <a:rPr lang="ar-IQ" sz="2400" dirty="0" smtClean="0">
                <a:latin typeface="Times New Roman" panose="02020603050405020304" pitchFamily="18" charset="0"/>
                <a:ea typeface="Calibri" panose="020F0502020204030204" pitchFamily="34" charset="0"/>
              </a:rPr>
              <a:t>الى الاشعة تحت </a:t>
            </a:r>
            <a:r>
              <a:rPr lang="ar-IQ" sz="2400" dirty="0">
                <a:latin typeface="Times New Roman" panose="02020603050405020304" pitchFamily="18" charset="0"/>
                <a:ea typeface="Calibri" panose="020F0502020204030204" pitchFamily="34" charset="0"/>
              </a:rPr>
              <a:t>الحمراء . والذي هو عنصر الحياة بالنسبة للخلية النباتية ومنبع الطاقة التي تعطيها القوة والنشاط ويحصل النبات على هذه الطاقة بواسطة عملية البناء الضوئي وللضوء تأثيرات كثيرة في العمليات التطويرية في النبات التي اهمها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2583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1736229"/>
            <a:ext cx="10778835" cy="4121000"/>
          </a:xfrm>
          <a:prstGeom prst="rect">
            <a:avLst/>
          </a:prstGeom>
        </p:spPr>
        <p:txBody>
          <a:bodyPr wrap="square">
            <a:spAutoFit/>
          </a:bodyPr>
          <a:lstStyle/>
          <a:p>
            <a:pPr algn="justLow" rtl="1">
              <a:lnSpc>
                <a:spcPct val="150000"/>
              </a:lnSpc>
              <a:spcAft>
                <a:spcPts val="1000"/>
              </a:spcAft>
            </a:pPr>
            <a:r>
              <a:rPr lang="ar-IQ" sz="2000" b="1" dirty="0">
                <a:latin typeface="Calibri" panose="020F0502020204030204" pitchFamily="34" charset="0"/>
                <a:ea typeface="Calibri" panose="020F0502020204030204" pitchFamily="34" charset="0"/>
                <a:cs typeface="Times New Roman" panose="02020603050405020304" pitchFamily="18" charset="0"/>
              </a:rPr>
              <a:t>طرق استخلاص الزيوت الطيارة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000" dirty="0">
                <a:latin typeface="Calibri" panose="020F0502020204030204" pitchFamily="34" charset="0"/>
                <a:ea typeface="Calibri" panose="020F0502020204030204" pitchFamily="34" charset="0"/>
                <a:cs typeface="Times New Roman" panose="02020603050405020304" pitchFamily="18" charset="0"/>
              </a:rPr>
              <a:t>هناك عدة طرق تستخدم لاستخلاص الزيوت الطيارة من النباتات التي تحتويها .ويرجع هذا التعدد الى عدة عوامل اهمها : --------------- (كيف يتم تحديد طريقة الاستخلاص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000" b="1" dirty="0">
                <a:latin typeface="Calibri" panose="020F0502020204030204" pitchFamily="34" charset="0"/>
                <a:ea typeface="Calibri" panose="020F0502020204030204" pitchFamily="34" charset="0"/>
                <a:cs typeface="Times New Roman" panose="02020603050405020304" pitchFamily="18" charset="0"/>
              </a:rPr>
              <a:t>1-التركيب الكيمياوي للزيوت الطيارة :-</a:t>
            </a:r>
            <a:r>
              <a:rPr lang="ar-IQ" sz="2000" dirty="0">
                <a:latin typeface="Calibri" panose="020F0502020204030204" pitchFamily="34" charset="0"/>
                <a:ea typeface="Calibri" panose="020F0502020204030204" pitchFamily="34" charset="0"/>
                <a:cs typeface="Times New Roman" panose="02020603050405020304" pitchFamily="18" charset="0"/>
              </a:rPr>
              <a:t> يجب اختيار الطريقة التي في صفاته والتي تؤثر في رائحته وطعمه . مثلاً بعض النباتات العطرية والطبية وزيوتها الطيارة تتأثر بالحرارة مثل الزيوت الموجودة بالازهار فلذلك لا تستخلص الزيوت بطريقة التقطير بل تستخلص بطريقة المذيبات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000" b="1" dirty="0">
                <a:latin typeface="Calibri" panose="020F0502020204030204" pitchFamily="34" charset="0"/>
                <a:ea typeface="Calibri" panose="020F0502020204030204" pitchFamily="34" charset="0"/>
                <a:cs typeface="Times New Roman" panose="02020603050405020304" pitchFamily="18" charset="0"/>
              </a:rPr>
              <a:t>2-الجزء النباتي الذي يحتوي هذا الزيت ومكان وجوده بالخلايا ومدى حساسية وسمك جدران هذه الخلايا :- </a:t>
            </a:r>
            <a:r>
              <a:rPr lang="ar-IQ" sz="2000" dirty="0">
                <a:latin typeface="Calibri" panose="020F0502020204030204" pitchFamily="34" charset="0"/>
                <a:ea typeface="Calibri" panose="020F0502020204030204" pitchFamily="34" charset="0"/>
                <a:cs typeface="Times New Roman" panose="02020603050405020304" pitchFamily="18" charset="0"/>
              </a:rPr>
              <a:t>مثلاً طريقة استخلاص الزيت من بتلات الازهار تختلف عن طريقة استخلاص الزيت من الاوراق والجذور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7668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727" y="1629852"/>
            <a:ext cx="9956799" cy="3741858"/>
          </a:xfrm>
          <a:prstGeom prst="rect">
            <a:avLst/>
          </a:prstGeom>
        </p:spPr>
        <p:txBody>
          <a:bodyPr wrap="square">
            <a:spAutoFit/>
          </a:bodyPr>
          <a:lstStyle/>
          <a:p>
            <a:pPr algn="justLow" rtl="1">
              <a:lnSpc>
                <a:spcPct val="150000"/>
              </a:lnSpc>
              <a:spcAft>
                <a:spcPts val="1000"/>
              </a:spcAft>
            </a:pPr>
            <a:r>
              <a:rPr lang="ar-IQ" sz="1400" b="1" dirty="0">
                <a:latin typeface="Calibri" panose="020F0502020204030204" pitchFamily="34" charset="0"/>
                <a:ea typeface="Calibri" panose="020F0502020204030204" pitchFamily="34" charset="0"/>
                <a:cs typeface="Times New Roman" panose="02020603050405020304" pitchFamily="18" charset="0"/>
              </a:rPr>
              <a:t>-</a:t>
            </a:r>
            <a:r>
              <a:rPr lang="ar-IQ" sz="2400" b="1" dirty="0">
                <a:latin typeface="Calibri" panose="020F0502020204030204" pitchFamily="34" charset="0"/>
                <a:ea typeface="Calibri" panose="020F0502020204030204" pitchFamily="34" charset="0"/>
                <a:cs typeface="Times New Roman" panose="02020603050405020304" pitchFamily="18" charset="0"/>
              </a:rPr>
              <a:t>العوامل الاقتصادية :</a:t>
            </a:r>
            <a:r>
              <a:rPr lang="ar-IQ" sz="2400" dirty="0">
                <a:latin typeface="Calibri" panose="020F0502020204030204" pitchFamily="34" charset="0"/>
                <a:ea typeface="Calibri" panose="020F0502020204030204" pitchFamily="34" charset="0"/>
                <a:cs typeface="Times New Roman" panose="02020603050405020304" pitchFamily="18" charset="0"/>
              </a:rPr>
              <a:t> كيفية الحصول على اعلى كمية من الزيت بأقل تكاليف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4-كمية الزيت الموجودة بالنبات :</a:t>
            </a:r>
            <a:r>
              <a:rPr lang="ar-IQ" sz="2400" dirty="0">
                <a:latin typeface="Calibri" panose="020F0502020204030204" pitchFamily="34" charset="0"/>
                <a:ea typeface="Calibri" panose="020F0502020204030204" pitchFamily="34" charset="0"/>
                <a:cs typeface="Times New Roman" panose="02020603050405020304" pitchFamily="18" charset="0"/>
              </a:rPr>
              <a:t> اذا كانت كمية الزيت قليلة تستخدم طريقة المذيبات باستخلاصها حتى لا تتدفق اذا استخلصناها بطريقة التقطير مثل زيت الياسمين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اهم العوامل المؤثرة على ناتج الزيت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1-وقت جمع المحصول :-</a:t>
            </a:r>
            <a:r>
              <a:rPr lang="ar-IQ" sz="2400" dirty="0">
                <a:latin typeface="Calibri" panose="020F0502020204030204" pitchFamily="34" charset="0"/>
                <a:ea typeface="Calibri" panose="020F0502020204030204" pitchFamily="34" charset="0"/>
                <a:cs typeface="Times New Roman" panose="02020603050405020304" pitchFamily="18" charset="0"/>
              </a:rPr>
              <a:t>اذا كان الزيت موجود بالمجموع الخضري فأي حشه اختار الاولى او الثانية او الثالثة . واذا كان موجود بالأزهار يجب تحديد موعد جمع الازهار ( الصبح ، الظهر ، الليل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7238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527" y="133771"/>
            <a:ext cx="10926617" cy="5957849"/>
          </a:xfrm>
          <a:prstGeom prst="rect">
            <a:avLst/>
          </a:prstGeom>
        </p:spPr>
        <p:txBody>
          <a:bodyPr wrap="square">
            <a:spAutoFit/>
          </a:bodyPr>
          <a:lstStyle/>
          <a:p>
            <a:pPr algn="justLow" rtl="1">
              <a:lnSpc>
                <a:spcPct val="150000"/>
              </a:lnSpc>
              <a:spcAft>
                <a:spcPts val="1000"/>
              </a:spcAft>
            </a:pPr>
            <a:r>
              <a:rPr lang="ar-IQ" sz="1400" b="1" dirty="0">
                <a:latin typeface="Calibri" panose="020F0502020204030204" pitchFamily="34" charset="0"/>
                <a:ea typeface="Calibri" panose="020F0502020204030204" pitchFamily="34" charset="0"/>
                <a:cs typeface="Times New Roman" panose="02020603050405020304" pitchFamily="18" charset="0"/>
              </a:rPr>
              <a:t>-</a:t>
            </a:r>
            <a:r>
              <a:rPr lang="ar-IQ" sz="2400" b="1" dirty="0">
                <a:latin typeface="Calibri" panose="020F0502020204030204" pitchFamily="34" charset="0"/>
                <a:ea typeface="Calibri" panose="020F0502020204030204" pitchFamily="34" charset="0"/>
                <a:cs typeface="Times New Roman" panose="02020603050405020304" pitchFamily="18" charset="0"/>
              </a:rPr>
              <a:t>طرق معاملة النباتات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1000"/>
              </a:spcAft>
              <a:buFont typeface="+mj-lt"/>
              <a:buAutoNum type="arabicPeriod"/>
            </a:pPr>
            <a:r>
              <a:rPr lang="ar-IQ" sz="2400" b="1" dirty="0">
                <a:latin typeface="Calibri" panose="020F0502020204030204" pitchFamily="34" charset="0"/>
                <a:ea typeface="Calibri" panose="020F0502020204030204" pitchFamily="34" charset="0"/>
                <a:cs typeface="Times New Roman" panose="02020603050405020304" pitchFamily="18" charset="0"/>
              </a:rPr>
              <a:t>طرق اعداد النباتات قبل استخلاصها :-</a:t>
            </a:r>
            <a:r>
              <a:rPr lang="ar-IQ" sz="2400" dirty="0">
                <a:latin typeface="Calibri" panose="020F0502020204030204" pitchFamily="34" charset="0"/>
                <a:ea typeface="Calibri" panose="020F0502020204030204" pitchFamily="34" charset="0"/>
                <a:cs typeface="Times New Roman" panose="02020603050405020304" pitchFamily="18" charset="0"/>
              </a:rPr>
              <a:t> مثلاً زيت الياسمين يجب ان يتم استخلاصه مباشرة عند جمع الازهار في حين زيت العطر يفضل ان يترك 24 ساعة قبل التقطير حتى يفسح المجال لزيادة نشاط الانزيمات التي تعمل على تحويل الكلايكوسيدات الموجودة بهذا النبات الى زيت وبالتالي تزداد كمية الزيت لكن اذا زادت الفترة عن 24 ساعة سوف يؤدي الى رداءة الزيت بسبب النشاط الانزيمي غير المرغوب الذي يؤثر على نشاط الانزيمات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*في النعناع للحصول على الزيت فأن تقطير الاوراق الناتجة بعد جمعها مباشرة تعطي شبه زيت اعلى فيما لو تركنا الاوراق تجف نوعاً ما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بصورة عامة النباتات العطرية يستحصل على زيوت الطيارة من اوراقها او ازهار لا تتحمل التخزين لفترات طويلة . في حين التي يستخرج الزيت من بذورها او ثمارها تتحمل التخزين الى 6 أشهر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144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473" y="752078"/>
            <a:ext cx="10474036" cy="5334794"/>
          </a:xfrm>
          <a:prstGeom prst="rect">
            <a:avLst/>
          </a:prstGeom>
        </p:spPr>
        <p:txBody>
          <a:bodyPr wrap="square">
            <a:spAutoFit/>
          </a:bodyPr>
          <a:lstStyle/>
          <a:p>
            <a:pPr marL="342900" marR="0" lvl="0" indent="-342900" algn="r" rtl="1">
              <a:lnSpc>
                <a:spcPct val="150000"/>
              </a:lnSpc>
              <a:spcBef>
                <a:spcPts val="0"/>
              </a:spcBef>
              <a:spcAft>
                <a:spcPts val="0"/>
              </a:spcAft>
              <a:buFont typeface="+mj-lt"/>
              <a:buAutoNum type="arabicPeriod"/>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انبات البذور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0"/>
              </a:spcAft>
              <a:buFont typeface="+mj-lt"/>
              <a:buAutoNum type="arabicPeriod"/>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نمو البادرات والنمو الخضري</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0"/>
              </a:spcAft>
              <a:buFont typeface="+mj-lt"/>
              <a:buAutoNum type="arabicPeriod"/>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التزهير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50000"/>
              </a:lnSpc>
              <a:spcBef>
                <a:spcPts val="0"/>
              </a:spcBef>
              <a:spcAft>
                <a:spcPts val="1000"/>
              </a:spcAft>
              <a:buFont typeface="+mj-cs"/>
              <a:buAutoNum type="arabic1Minus"/>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درجة الحرارة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المصدر الحراري والضوئي للقشرة الارضية هو اشعة الشمس التي تعطي 80% من طاقتها على شكل موجات حرارية هي الاشعة تحت الحمراء وظروف درجات الحرارة وتغيرها في المكان الواحد على مدار الاربعة وعشرين ساعة او على مدار الفصول الاربعة من اهم العوامل المصيرية بالنسبة لحياة النبات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smtClean="0">
                <a:effectLst/>
                <a:ea typeface="Calibri" panose="020F0502020204030204" pitchFamily="34" charset="0"/>
                <a:cs typeface="Times New Roman" panose="02020603050405020304" pitchFamily="18" charset="0"/>
              </a:rPr>
              <a:t>ولكل نبات درجتا حرارة عظمى وصغرى وارتفاع الحرارة او انخفاضها عن هاتين الدرجتين قد يؤدي الى توقف حياة النبات وبالتالي موته . حيث تعتبر درجة حرارة 40 م هي الدرجة العظمى لمعظم انواع النباتات وبعدها تبدأ معالم الحياة في النبات بالتوقف كذلك </a:t>
            </a:r>
            <a:endParaRPr lang="en-US" sz="2400" dirty="0"/>
          </a:p>
        </p:txBody>
      </p:sp>
    </p:spTree>
    <p:extLst>
      <p:ext uri="{BB962C8B-B14F-4D97-AF65-F5344CB8AC3E}">
        <p14:creationId xmlns:p14="http://schemas.microsoft.com/office/powerpoint/2010/main" val="370269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2036" y="1443033"/>
            <a:ext cx="9845964" cy="3488134"/>
          </a:xfrm>
          <a:prstGeom prst="rect">
            <a:avLst/>
          </a:prstGeom>
        </p:spPr>
        <p:txBody>
          <a:bodyPr wrap="square">
            <a:spAutoFit/>
          </a:bodyPr>
          <a:lstStyle/>
          <a:p>
            <a:pPr marL="228600" marR="0" algn="r"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درجة الحرارة 6 م التي تعتبر الدرجة الصغرى لمعظم انواع النبات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وعموماً فأن زراعة نبات في درجة حرارة لاتلائمه تجعله لا ينمو عادة واذا نما فأنه من النادر تقريباً او من المستحيل ان يزهر او ينتج ثماراً.</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smtClean="0">
                <a:effectLst/>
                <a:ea typeface="Calibri" panose="020F0502020204030204" pitchFamily="34" charset="0"/>
                <a:cs typeface="Times New Roman" panose="02020603050405020304" pitchFamily="18" charset="0"/>
              </a:rPr>
              <a:t>كما تعتبر درجة الحرارة </a:t>
            </a:r>
            <a:r>
              <a:rPr lang="ar-IQ" sz="2400" dirty="0" smtClean="0">
                <a:ea typeface="Calibri" panose="020F0502020204030204" pitchFamily="34" charset="0"/>
                <a:cs typeface="Times New Roman" panose="02020603050405020304" pitchFamily="18" charset="0"/>
              </a:rPr>
              <a:t>مهمة </a:t>
            </a:r>
            <a:r>
              <a:rPr lang="ar-IQ" sz="2400" dirty="0" smtClean="0">
                <a:effectLst/>
                <a:ea typeface="Calibri" panose="020F0502020204030204" pitchFamily="34" charset="0"/>
                <a:cs typeface="Times New Roman" panose="02020603050405020304" pitchFamily="18" charset="0"/>
              </a:rPr>
              <a:t>في استنبات البذور ولكل من بذور النباتات درجة حرارة مثلى ، حيث اختلاف درجة الحرارة له تأثير على نوعيه الاستنبات من حيث الجودة وقوة النمو . ولدرجة الحرارة ايضاً تأثير كبير في عملية النمو الكلي للنبات لما لها من تأثير على عملية البناء الضوئي وبما ان المكونات الطبيعية في النبات هي نواتج ثانوية لعملية </a:t>
            </a:r>
            <a:endParaRPr lang="en-US" sz="2400" dirty="0"/>
          </a:p>
        </p:txBody>
      </p:sp>
    </p:spTree>
    <p:extLst>
      <p:ext uri="{BB962C8B-B14F-4D97-AF65-F5344CB8AC3E}">
        <p14:creationId xmlns:p14="http://schemas.microsoft.com/office/powerpoint/2010/main" val="77051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164" y="1199990"/>
            <a:ext cx="11240654" cy="5334794"/>
          </a:xfrm>
          <a:prstGeom prst="rect">
            <a:avLst/>
          </a:prstGeom>
        </p:spPr>
        <p:txBody>
          <a:bodyPr wrap="square">
            <a:spAutoFit/>
          </a:bodyPr>
          <a:lstStyle/>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البناء الضوئي فأن طبيعة وكمية هذه المواد في النباتات الطبية تتأثر تأثير مباشر بعملية البناء الضوئي وهذه بدورها تتأثر بدرجات الحرارة . ومن المعروف ان عملية البناء الضوئي تتم بوجود الضوء وكمية كافية من غاز </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CO</a:t>
            </a:r>
            <a:r>
              <a:rPr lang="en-US" sz="2400" baseline="-25000" dirty="0" smtClean="0">
                <a:effectLst/>
                <a:latin typeface="Times New Roman" panose="02020603050405020304" pitchFamily="18" charset="0"/>
                <a:ea typeface="Calibri" panose="020F0502020204030204" pitchFamily="34" charset="0"/>
                <a:cs typeface="Arial" panose="020B0604020202020204" pitchFamily="34" charset="0"/>
              </a:rPr>
              <a:t>2</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مع ارتفاع درجات الحرارة نسبياً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اما عملية الهدم </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Dissimilation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فهي تتم دون الحاجة الى درجات حرارة مرتفعة وكذلك في غياب الضوء . وعلى هذا تكون عملية البناء عادة في النباتات اسرع في الأيام الحارة من غيرها وتكون عملية الهدم سريعة في الليالي الباردة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وقد وجد ان حوالي 20% من المكونات الفعالة في النبات الطبي تخضع كميتها لتأثير التغيرات الحرارية بين عملتي  البناء والهدم وجد ان كميته الزيت الطيار في ازهار الاوند في الساعة الثامنة صباحا ً 1.1 % بينما تكون في الساعة الثانية عشر ظهراً 1% وفي الساعة   3  ظهراً 1.3%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207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2181" y="800293"/>
            <a:ext cx="9929091" cy="5293757"/>
          </a:xfrm>
          <a:prstGeom prst="rect">
            <a:avLst/>
          </a:prstGeom>
        </p:spPr>
        <p:txBody>
          <a:bodyPr wrap="square">
            <a:spAutoFit/>
          </a:bodyPr>
          <a:lstStyle/>
          <a:p>
            <a:pPr marL="228600" marR="0" algn="justLow" rtl="1">
              <a:lnSpc>
                <a:spcPct val="150000"/>
              </a:lnSpc>
              <a:spcBef>
                <a:spcPts val="0"/>
              </a:spcBef>
              <a:spcAft>
                <a:spcPts val="1000"/>
              </a:spcAft>
            </a:pPr>
            <a:r>
              <a:rPr lang="ar-IQ" sz="1400" b="1" dirty="0" smtClean="0">
                <a:effectLst/>
                <a:latin typeface="Calibri" panose="020F0502020204030204" pitchFamily="34" charset="0"/>
                <a:ea typeface="Calibri" panose="020F0502020204030204" pitchFamily="34" charset="0"/>
                <a:cs typeface="Times New Roman" panose="02020603050405020304" pitchFamily="18" charset="0"/>
              </a:rPr>
              <a:t>-</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عوامل جيولوجية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cs"/>
              <a:buAutoNum type="arabic1Minus"/>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التربة وتكوينها الطبيعي :-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Soil </a:t>
            </a:r>
            <a:r>
              <a:rPr lang="en-US" sz="2400" b="1" dirty="0" err="1" smtClean="0">
                <a:effectLst/>
                <a:latin typeface="Times New Roman" panose="02020603050405020304" pitchFamily="18" charset="0"/>
                <a:ea typeface="Calibri" panose="020F0502020204030204" pitchFamily="34" charset="0"/>
                <a:cs typeface="Arial" panose="020B0604020202020204" pitchFamily="34" charset="0"/>
              </a:rPr>
              <a:t>Sbructure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التربة هي القشرة السطحية من الارض التي ينمو فيها النبات وتلعب التربة دور مهماً في حياة النبات الطبي اذ يتوقف نوع العقار الناتج وكميته على الخواص الطبيعية والكيميائية للتربة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وتقسم الترب بالنسبة لتركيب حبيباتها الى الانواع الأتية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1</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-الترب الطينية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تكون حبيباتها متماسكة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2</a:t>
            </a: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-الترب الطممية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وهذه تتكون من رواسب الانها ر</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3-الترب الرملية :</a:t>
            </a: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 وتتكون اساساً الرمل وتكون حبيباتها كبيرة الحجم غير متماسكة لاتحفظ الماء </a:t>
            </a:r>
            <a:r>
              <a:rPr lang="ar-IQ"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294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327" y="1454101"/>
            <a:ext cx="10520218" cy="4226798"/>
          </a:xfrm>
          <a:prstGeom prst="rect">
            <a:avLst/>
          </a:prstGeom>
        </p:spPr>
        <p:txBody>
          <a:bodyPr wrap="square">
            <a:spAutoFit/>
          </a:bodyPr>
          <a:lstStyle/>
          <a:p>
            <a:pPr marL="228600" marR="0" algn="r" rtl="1">
              <a:lnSpc>
                <a:spcPct val="150000"/>
              </a:lnSpc>
              <a:spcBef>
                <a:spcPts val="0"/>
              </a:spcBef>
              <a:spcAft>
                <a:spcPts val="1000"/>
              </a:spcAft>
            </a:pPr>
            <a:r>
              <a:rPr lang="ar-IQ" sz="2400" dirty="0">
                <a:latin typeface="Calibri" panose="020F0502020204030204" pitchFamily="34" charset="0"/>
                <a:ea typeface="Calibri" panose="020F0502020204030204" pitchFamily="34" charset="0"/>
                <a:cs typeface="Times New Roman" panose="02020603050405020304" pitchFamily="18" charset="0"/>
              </a:rPr>
              <a:t>نوع التربة وحجم حبيباتها له تأثير على قيمة النبات الطبي فالتربة الرملية اصلح لزراعة النباتات </a:t>
            </a:r>
            <a:r>
              <a:rPr lang="ar-IQ" sz="2400" dirty="0" smtClean="0">
                <a:latin typeface="Calibri" panose="020F0502020204030204" pitchFamily="34" charset="0"/>
                <a:ea typeface="Calibri" panose="020F0502020204030204" pitchFamily="34" charset="0"/>
                <a:cs typeface="Times New Roman" panose="02020603050405020304" pitchFamily="18" charset="0"/>
              </a:rPr>
              <a:t>الطبية من </a:t>
            </a:r>
            <a:r>
              <a:rPr lang="ar-IQ" sz="2400" dirty="0">
                <a:latin typeface="Calibri" panose="020F0502020204030204" pitchFamily="34" charset="0"/>
                <a:ea typeface="Calibri" panose="020F0502020204030204" pitchFamily="34" charset="0"/>
                <a:cs typeface="Times New Roman" panose="02020603050405020304" pitchFamily="18" charset="0"/>
              </a:rPr>
              <a:t>غيرها اذ ان كمية المادة الغروية في جذور نباتات العائلة الخطمية تكون اعلى في هذه الترب مقارنة بالترب الطينية كذلك هذه الترب (الرملية ) هي الافضل لزراعة الحنظل وعرقسوس والسنامكي في حين تجد زراعة الداتورا في الترب الطينية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r" rtl="1">
              <a:lnSpc>
                <a:spcPct val="150000"/>
              </a:lnSpc>
              <a:spcBef>
                <a:spcPts val="0"/>
              </a:spcBef>
              <a:spcAft>
                <a:spcPts val="1000"/>
              </a:spcAft>
            </a:pPr>
            <a:r>
              <a:rPr lang="ar-IQ" sz="2400" b="1" dirty="0">
                <a:latin typeface="Calibri" panose="020F0502020204030204" pitchFamily="34" charset="0"/>
                <a:ea typeface="Calibri" panose="020F0502020204030204" pitchFamily="34" charset="0"/>
                <a:cs typeface="Times New Roman" panose="02020603050405020304" pitchFamily="18" charset="0"/>
              </a:rPr>
              <a:t>ب – التهوية </a:t>
            </a:r>
            <a:r>
              <a:rPr lang="en-US" sz="2400" b="1" dirty="0" err="1">
                <a:latin typeface="Times New Roman" panose="02020603050405020304" pitchFamily="18" charset="0"/>
                <a:ea typeface="Calibri" panose="020F0502020204030204" pitchFamily="34" charset="0"/>
                <a:cs typeface="Arial" panose="020B0604020202020204" pitchFamily="34" charset="0"/>
              </a:rPr>
              <a:t>Airtion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2400" dirty="0">
                <a:ea typeface="Calibri" panose="020F0502020204030204" pitchFamily="34" charset="0"/>
                <a:cs typeface="Times New Roman" panose="02020603050405020304" pitchFamily="18" charset="0"/>
              </a:rPr>
              <a:t>يدخل الاوكسجين في عملية التنفس عن طريق الثغور الموجودة فأن التربة ايضاً تحتاج الى كل من الاوكسجين والنتروجين في العمليات البيولوجية لتجهيز ما يحتاجه النبات من عناصر يمتصها عن طريق الجذور وتعتبر عملية الري على فترات وتعطيش النبات من اهم وسائل تهوية التربة .</a:t>
            </a:r>
            <a:endParaRPr lang="en-US" sz="2400" dirty="0"/>
          </a:p>
        </p:txBody>
      </p:sp>
    </p:spTree>
    <p:extLst>
      <p:ext uri="{BB962C8B-B14F-4D97-AF65-F5344CB8AC3E}">
        <p14:creationId xmlns:p14="http://schemas.microsoft.com/office/powerpoint/2010/main" val="177977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2181" y="1001887"/>
            <a:ext cx="9993745" cy="5463034"/>
          </a:xfrm>
          <a:prstGeom prst="rect">
            <a:avLst/>
          </a:prstGeom>
        </p:spPr>
        <p:txBody>
          <a:bodyPr wrap="square">
            <a:spAutoFit/>
          </a:bodyPr>
          <a:lstStyle/>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ج- الاملاح الموجودة بالتربة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 Soil minerals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تتوقف قيمة التربة وصلاحية لزراعة اي نبات طبي على مقدار وما تحتويه من عناصر كيميائية لازمة لعملية بناء المواد الفعالة في النباتات الطبية فالترب الغنية بالمواد النتروجينية تزيد من كمية القلويدات الموجودة في نبات البلادونا واللوبيا .كما انها تزيد من كمية الزيوت الطيارة في النباتات العطرية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b="1" dirty="0" smtClean="0">
                <a:effectLst/>
                <a:latin typeface="Calibri" panose="020F0502020204030204" pitchFamily="34" charset="0"/>
                <a:ea typeface="Calibri" panose="020F0502020204030204" pitchFamily="34" charset="0"/>
                <a:cs typeface="Times New Roman" panose="02020603050405020304" pitchFamily="18" charset="0"/>
              </a:rPr>
              <a:t>د- حموضة الترب </a:t>
            </a:r>
            <a:r>
              <a:rPr lang="en-US" sz="2400" b="1" dirty="0" smtClean="0">
                <a:effectLst/>
                <a:latin typeface="Times New Roman" panose="02020603050405020304" pitchFamily="18" charset="0"/>
                <a:ea typeface="Calibri" panose="020F0502020204030204" pitchFamily="34" charset="0"/>
                <a:cs typeface="Arial" panose="020B0604020202020204" pitchFamily="34" charset="0"/>
              </a:rPr>
              <a:t>   soil PH value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Low" rtl="1">
              <a:lnSpc>
                <a:spcPct val="150000"/>
              </a:lnSpc>
              <a:spcBef>
                <a:spcPts val="0"/>
              </a:spcBef>
              <a:spcAft>
                <a:spcPts val="1000"/>
              </a:spcAft>
            </a:pPr>
            <a:r>
              <a:rPr lang="ar-IQ" sz="2400" dirty="0" smtClean="0">
                <a:effectLst/>
                <a:latin typeface="Calibri" panose="020F0502020204030204" pitchFamily="34" charset="0"/>
                <a:ea typeface="Calibri" panose="020F0502020204030204" pitchFamily="34" charset="0"/>
                <a:cs typeface="Times New Roman" panose="02020603050405020304" pitchFamily="18" charset="0"/>
              </a:rPr>
              <a:t>المقصود بالحموضة هو الرقم الهيدروجيني لها وقد وجد ان لرقم الحموضة في التربة اثر كبير على تكوين مكونات النباتات الطبية الفعالة حيث انه نبات السكران يعطي محصولاً اوفر عن زراعته في التربة رقمها الهيدروجيني 7 وان نبات البلادونا تجود زراعته عند رقم الهيدروجيني 6 والبابونج 7.5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5516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2976</Words>
  <Application>Microsoft Office PowerPoint</Application>
  <PresentationFormat>Widescreen</PresentationFormat>
  <Paragraphs>146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Times New Roman</vt:lpstr>
      <vt:lpstr>Office Theme</vt:lpstr>
      <vt:lpstr>المحاضرة الرابعة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dc:title>
  <dc:creator>Maher</dc:creator>
  <cp:lastModifiedBy>Maher</cp:lastModifiedBy>
  <cp:revision>22</cp:revision>
  <dcterms:created xsi:type="dcterms:W3CDTF">2022-10-04T08:19:07Z</dcterms:created>
  <dcterms:modified xsi:type="dcterms:W3CDTF">2022-11-09T07:16:11Z</dcterms:modified>
</cp:coreProperties>
</file>